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1"/>
  </p:notesMasterIdLst>
  <p:handoutMasterIdLst>
    <p:handoutMasterId r:id="rId42"/>
  </p:handoutMasterIdLst>
  <p:sldIdLst>
    <p:sldId id="353" r:id="rId2"/>
    <p:sldId id="354" r:id="rId3"/>
    <p:sldId id="260" r:id="rId4"/>
    <p:sldId id="368" r:id="rId5"/>
    <p:sldId id="372" r:id="rId6"/>
    <p:sldId id="366" r:id="rId7"/>
    <p:sldId id="269" r:id="rId8"/>
    <p:sldId id="271" r:id="rId9"/>
    <p:sldId id="371" r:id="rId10"/>
    <p:sldId id="341" r:id="rId11"/>
    <p:sldId id="344" r:id="rId12"/>
    <p:sldId id="363" r:id="rId13"/>
    <p:sldId id="274" r:id="rId14"/>
    <p:sldId id="338" r:id="rId15"/>
    <p:sldId id="266" r:id="rId16"/>
    <p:sldId id="268" r:id="rId17"/>
    <p:sldId id="357" r:id="rId18"/>
    <p:sldId id="358" r:id="rId19"/>
    <p:sldId id="359" r:id="rId20"/>
    <p:sldId id="331" r:id="rId21"/>
    <p:sldId id="280" r:id="rId22"/>
    <p:sldId id="361" r:id="rId23"/>
    <p:sldId id="367" r:id="rId24"/>
    <p:sldId id="332" r:id="rId25"/>
    <p:sldId id="337" r:id="rId26"/>
    <p:sldId id="284" r:id="rId27"/>
    <p:sldId id="362" r:id="rId28"/>
    <p:sldId id="285" r:id="rId29"/>
    <p:sldId id="290" r:id="rId30"/>
    <p:sldId id="334" r:id="rId31"/>
    <p:sldId id="364" r:id="rId32"/>
    <p:sldId id="293" r:id="rId33"/>
    <p:sldId id="297" r:id="rId34"/>
    <p:sldId id="335" r:id="rId35"/>
    <p:sldId id="308" r:id="rId36"/>
    <p:sldId id="300" r:id="rId37"/>
    <p:sldId id="352" r:id="rId38"/>
    <p:sldId id="355" r:id="rId39"/>
    <p:sldId id="339" r:id="rId40"/>
  </p:sldIdLst>
  <p:sldSz cx="9144000" cy="6858000" type="screen4x3"/>
  <p:notesSz cx="6985000" cy="9271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FF00"/>
    <a:srgbClr val="FFFF00"/>
    <a:srgbClr val="CC00CC"/>
    <a:srgbClr val="660066"/>
    <a:srgbClr val="009900"/>
    <a:srgbClr val="9966FF"/>
    <a:srgbClr val="33CC3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92416" autoAdjust="0"/>
  </p:normalViewPr>
  <p:slideViewPr>
    <p:cSldViewPr>
      <p:cViewPr>
        <p:scale>
          <a:sx n="66" d="100"/>
          <a:sy n="66" d="100"/>
        </p:scale>
        <p:origin x="-1272" y="-156"/>
      </p:cViewPr>
      <p:guideLst>
        <p:guide orient="horz" pos="2160"/>
        <p:guide pos="2880"/>
      </p:guideLst>
    </p:cSldViewPr>
  </p:slideViewPr>
  <p:outlineViewPr>
    <p:cViewPr>
      <p:scale>
        <a:sx n="33" d="100"/>
        <a:sy n="33" d="100"/>
      </p:scale>
      <p:origin x="0" y="99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6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defRPr sz="1200" b="0">
                <a:latin typeface="Times New Roman" pitchFamily="18" charset="0"/>
              </a:defRPr>
            </a:lvl1pPr>
          </a:lstStyle>
          <a:p>
            <a:endParaRPr lang="en-US"/>
          </a:p>
        </p:txBody>
      </p:sp>
      <p:sp>
        <p:nvSpPr>
          <p:cNvPr id="109571" name="Rectangle 3"/>
          <p:cNvSpPr>
            <a:spLocks noGrp="1" noChangeArrowheads="1"/>
          </p:cNvSpPr>
          <p:nvPr>
            <p:ph type="dt" sz="quarter" idx="1"/>
          </p:nvPr>
        </p:nvSpPr>
        <p:spPr bwMode="auto">
          <a:xfrm>
            <a:off x="3958167" y="0"/>
            <a:ext cx="302683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a:defRPr sz="1200" b="0">
                <a:latin typeface="Times New Roman" pitchFamily="18" charset="0"/>
              </a:defRPr>
            </a:lvl1pPr>
          </a:lstStyle>
          <a:p>
            <a:endParaRPr lang="en-US"/>
          </a:p>
        </p:txBody>
      </p:sp>
      <p:sp>
        <p:nvSpPr>
          <p:cNvPr id="109572" name="Rectangle 4"/>
          <p:cNvSpPr>
            <a:spLocks noGrp="1" noChangeArrowheads="1"/>
          </p:cNvSpPr>
          <p:nvPr>
            <p:ph type="ftr" sz="quarter" idx="2"/>
          </p:nvPr>
        </p:nvSpPr>
        <p:spPr bwMode="auto">
          <a:xfrm>
            <a:off x="0" y="8807450"/>
            <a:ext cx="302683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defRPr sz="1200" b="0">
                <a:latin typeface="Times New Roman" pitchFamily="18" charset="0"/>
              </a:defRPr>
            </a:lvl1pPr>
          </a:lstStyle>
          <a:p>
            <a:endParaRPr lang="en-US"/>
          </a:p>
        </p:txBody>
      </p:sp>
      <p:sp>
        <p:nvSpPr>
          <p:cNvPr id="109573" name="Rectangle 5"/>
          <p:cNvSpPr>
            <a:spLocks noGrp="1" noChangeArrowheads="1"/>
          </p:cNvSpPr>
          <p:nvPr>
            <p:ph type="sldNum" sz="quarter" idx="3"/>
          </p:nvPr>
        </p:nvSpPr>
        <p:spPr bwMode="auto">
          <a:xfrm>
            <a:off x="3958167" y="8807450"/>
            <a:ext cx="302683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a:defRPr sz="1200" b="0">
                <a:latin typeface="Times New Roman" pitchFamily="18" charset="0"/>
              </a:defRPr>
            </a:lvl1pPr>
          </a:lstStyle>
          <a:p>
            <a:fld id="{B4349C06-C069-4161-BE9B-816CD9C07DDA}" type="slidenum">
              <a:rPr lang="en-US"/>
              <a:pPr/>
              <a:t>‹#›</a:t>
            </a:fld>
            <a:endParaRPr lang="en-US"/>
          </a:p>
        </p:txBody>
      </p:sp>
    </p:spTree>
    <p:extLst>
      <p:ext uri="{BB962C8B-B14F-4D97-AF65-F5344CB8AC3E}">
        <p14:creationId xmlns:p14="http://schemas.microsoft.com/office/powerpoint/2010/main" xmlns="" val="53220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defRPr sz="1200">
                <a:latin typeface="Times New Roman" pitchFamily="18" charset="0"/>
              </a:defRPr>
            </a:lvl1pPr>
          </a:lstStyle>
          <a:p>
            <a:endParaRPr lang="en-US"/>
          </a:p>
        </p:txBody>
      </p:sp>
      <p:sp>
        <p:nvSpPr>
          <p:cNvPr id="126979" name="Rectangle 3"/>
          <p:cNvSpPr>
            <a:spLocks noGrp="1" noChangeArrowheads="1"/>
          </p:cNvSpPr>
          <p:nvPr>
            <p:ph type="dt" idx="1"/>
          </p:nvPr>
        </p:nvSpPr>
        <p:spPr bwMode="auto">
          <a:xfrm>
            <a:off x="3958167" y="0"/>
            <a:ext cx="302683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a:defRPr sz="1200">
                <a:latin typeface="Times New Roman" pitchFamily="18" charset="0"/>
              </a:defRPr>
            </a:lvl1pPr>
          </a:lstStyle>
          <a:p>
            <a:endParaRPr lang="en-US"/>
          </a:p>
        </p:txBody>
      </p:sp>
      <p:sp>
        <p:nvSpPr>
          <p:cNvPr id="12698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126981" name="Rectangle 5"/>
          <p:cNvSpPr>
            <a:spLocks noGrp="1" noChangeArrowheads="1"/>
          </p:cNvSpPr>
          <p:nvPr>
            <p:ph type="body" sz="quarter" idx="3"/>
          </p:nvPr>
        </p:nvSpPr>
        <p:spPr bwMode="auto">
          <a:xfrm>
            <a:off x="931334" y="4403725"/>
            <a:ext cx="5122333"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2" name="Rectangle 6"/>
          <p:cNvSpPr>
            <a:spLocks noGrp="1" noChangeArrowheads="1"/>
          </p:cNvSpPr>
          <p:nvPr>
            <p:ph type="ftr" sz="quarter" idx="4"/>
          </p:nvPr>
        </p:nvSpPr>
        <p:spPr bwMode="auto">
          <a:xfrm>
            <a:off x="0" y="8807450"/>
            <a:ext cx="302683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defRPr sz="1200">
                <a:latin typeface="Times New Roman" pitchFamily="18" charset="0"/>
              </a:defRPr>
            </a:lvl1pPr>
          </a:lstStyle>
          <a:p>
            <a:endParaRPr lang="en-US"/>
          </a:p>
        </p:txBody>
      </p:sp>
      <p:sp>
        <p:nvSpPr>
          <p:cNvPr id="126983" name="Rectangle 7"/>
          <p:cNvSpPr>
            <a:spLocks noGrp="1" noChangeArrowheads="1"/>
          </p:cNvSpPr>
          <p:nvPr>
            <p:ph type="sldNum" sz="quarter" idx="5"/>
          </p:nvPr>
        </p:nvSpPr>
        <p:spPr bwMode="auto">
          <a:xfrm>
            <a:off x="3958167" y="8807450"/>
            <a:ext cx="302683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a:defRPr sz="1200">
                <a:latin typeface="Times New Roman" pitchFamily="18" charset="0"/>
              </a:defRPr>
            </a:lvl1pPr>
          </a:lstStyle>
          <a:p>
            <a:fld id="{09044FE8-8889-4AD3-B9FC-A5A1DF791388}" type="slidenum">
              <a:rPr lang="en-US"/>
              <a:pPr/>
              <a:t>‹#›</a:t>
            </a:fld>
            <a:endParaRPr lang="en-US"/>
          </a:p>
        </p:txBody>
      </p:sp>
    </p:spTree>
    <p:extLst>
      <p:ext uri="{BB962C8B-B14F-4D97-AF65-F5344CB8AC3E}">
        <p14:creationId xmlns:p14="http://schemas.microsoft.com/office/powerpoint/2010/main" xmlns="" val="22568345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D6B63-10D2-4037-A5CC-8E6409E5A2A7}" type="slidenum">
              <a:rPr lang="en-US"/>
              <a:pPr/>
              <a:t>1</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799-78ED-4AA1-A9D8-1E4637DE570E}" type="slidenum">
              <a:rPr lang="en-US"/>
              <a:pPr/>
              <a:t>11</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dirty="0" smtClean="0"/>
              <a:t>Once you have received your required</a:t>
            </a:r>
            <a:r>
              <a:rPr lang="en-US" baseline="0" dirty="0" smtClean="0"/>
              <a:t> documents you should be sure to read through everything prior to filling anything out.  This will help you understand what documents will be required of you.  Be sure that when you are filling out these forms that you enter your name as it appears in your passport.  Please do not use nicknames or initials, again, unless it is as it appears in your passport.  Finally, please be sure that you pay close attention to the samples that we provide.  Keep in mind that these are only meant to be used as a guide to assist you in completing your required forms.  We complete these forms as if we are the student so please be sure to use them as samples only.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the documents that you will be required to complete will require a notarization.  If you do not know of any notary publics you can look for one in the yellow pages or online.  If your biological parents or legal guardians do not reside together than two separate forms may be completed and notarized separately.  Many but not all consulates require an original birth certificate to be submitted.  If you have only birth certificate you  may want to look into getting a second original birth certificate.  You can do this by going to your town or city hall or going to www.vitalcheck.com.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111D5-7813-4FF7-8378-A0EF09197FBB}" type="slidenum">
              <a:rPr lang="en-US"/>
              <a:pPr/>
              <a:t>13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sz="1600" dirty="0" smtClean="0">
                <a:latin typeface="Arial" charset="0"/>
              </a:rPr>
              <a:t>We</a:t>
            </a:r>
            <a:r>
              <a:rPr lang="en-US" sz="1600" baseline="0" dirty="0" smtClean="0">
                <a:latin typeface="Arial" charset="0"/>
              </a:rPr>
              <a:t> ask that you please be sure to sign all required documents in blue ink.  Especially important are the visa or residency permit application forms.  This will allow the consulate to see that the signatures on the forms are authentic.   Make sure that you print all documents and keep a copy of the completed documents at home with you for your reference.  Also, we provide a document check off list, be sure that you use this.  This will let you know what documents have already been submitted and what documents still need to be completed and sent to your agent at </a:t>
            </a:r>
            <a:r>
              <a:rPr lang="en-US" sz="1600" baseline="0" dirty="0" err="1" smtClean="0">
                <a:latin typeface="Arial" charset="0"/>
              </a:rPr>
              <a:t>Tzell</a:t>
            </a:r>
            <a:r>
              <a:rPr lang="en-US" sz="1600" baseline="0" dirty="0" smtClean="0">
                <a:latin typeface="Arial" charset="0"/>
              </a:rPr>
              <a:t> Youth Exchange. </a:t>
            </a:r>
            <a:endParaRPr lang="en-US" sz="1600"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E01D7-C24D-4BCD-A287-232F57F5BF4F}" type="slidenum">
              <a:rPr lang="en-US"/>
              <a:pPr/>
              <a:t>14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dirty="0" smtClean="0"/>
              <a:t>Make sure that you adhere</a:t>
            </a:r>
            <a:r>
              <a:rPr lang="en-US" baseline="0" dirty="0" smtClean="0"/>
              <a:t> to all deadline dates provided to you.  We set these deadline dates in accordance to past experience with Consulates and Embassies.  Making sure that your documents are submitted by these dates will give us enough time to look them over and have you make any corrections if needed.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FA384-1314-49C0-B3C4-B202266D91EA}" type="slidenum">
              <a:rPr lang="en-US"/>
              <a:pPr/>
              <a:t>15</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sz="1600" dirty="0" smtClean="0">
                <a:latin typeface="Arial" charset="0"/>
              </a:rPr>
              <a:t>All students will be required to have a valid passport to travel</a:t>
            </a:r>
            <a:r>
              <a:rPr lang="en-US" sz="1600" baseline="0" dirty="0" smtClean="0">
                <a:latin typeface="Arial" charset="0"/>
              </a:rPr>
              <a:t> any host country.  For most countries the validity of the passport must be at least 6 months beyond your expected date of return.  Which means that for most of you the expiration date of your passport should be no earlier than February of 2016.  Be sure that you check the expiration date right away in case you must have it renewed.  Also, you should be sure to sign your passport with your full name in blue or black ink only.  </a:t>
            </a:r>
            <a:endParaRPr lang="en-US" sz="16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476E2-D76F-4CAC-BFBA-24CDE19F6B4D}" type="slidenum">
              <a:rPr lang="en-US"/>
              <a:pPr/>
              <a:t>16</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z="1600" dirty="0" smtClean="0">
                <a:latin typeface="Arial" charset="0"/>
              </a:rPr>
              <a:t>Parents should also have valid passports in case of any emergencies</a:t>
            </a:r>
            <a:r>
              <a:rPr lang="en-US" sz="1600" baseline="0" dirty="0" smtClean="0">
                <a:latin typeface="Arial" charset="0"/>
              </a:rPr>
              <a:t> that may arise and require you to travel abroad.  Also, many more consulates are starting to require that if the applicant is under the age of 18 than both parents must provide copies of their valid passports in order for the student to apply for their visa.</a:t>
            </a:r>
            <a:br>
              <a:rPr lang="en-US" sz="1600" baseline="0" dirty="0" smtClean="0">
                <a:latin typeface="Arial" charset="0"/>
              </a:rPr>
            </a:br>
            <a:r>
              <a:rPr lang="en-US" sz="1600" baseline="0" dirty="0" smtClean="0">
                <a:latin typeface="Arial" charset="0"/>
              </a:rPr>
              <a:t>Please be sure that when you are sending any passports to us that you send it by traceable mail only.  </a:t>
            </a:r>
            <a:endParaRPr lang="en-US" sz="16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types of photos</a:t>
            </a:r>
            <a:r>
              <a:rPr lang="en-US" baseline="0" dirty="0" smtClean="0"/>
              <a:t> that are acceptable for your visa application is shown here.  Typically about 2 by 2 inches.  Each country has different requirements for their photos so please be sure to pay close attention to those requirements when you receive them.  Consulates are very picky when it comes to the photos that are submitted so if they are not exactly who they are requested the consulate or Embassy has the ability to deny the visa solely on the photo submitted.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under any circumstance, submit your own digital photos.  Please do not submit class photos or family photos.  You will save yourself a lot of time if you contact a professional passport processor.  This can be at your local </a:t>
            </a:r>
            <a:r>
              <a:rPr lang="en-US" baseline="0" dirty="0" err="1" smtClean="0"/>
              <a:t>Walmart</a:t>
            </a:r>
            <a:r>
              <a:rPr lang="en-US" baseline="0" dirty="0" smtClean="0"/>
              <a:t>, </a:t>
            </a:r>
            <a:r>
              <a:rPr lang="en-US" baseline="0" dirty="0" err="1" smtClean="0"/>
              <a:t>walgreens</a:t>
            </a:r>
            <a:r>
              <a:rPr lang="en-US" baseline="0" dirty="0" smtClean="0"/>
              <a:t> or AAA, basically anyone that develops or takes passport photos.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 are photos that are acceptable and on the right are photos that are not acceptable.  Also,</a:t>
            </a:r>
            <a:r>
              <a:rPr lang="en-US" baseline="0" dirty="0" smtClean="0"/>
              <a:t> when you do purchase your photos and if they are not cut out for you already please be sure to cut your photos before sending.  This will save us a lot of time.</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D5D64-0B6B-46BD-A659-DEFCF3C8C1D9}" type="slidenum">
              <a:rPr lang="en-US"/>
              <a:pPr/>
              <a:t>20</a:t>
            </a:fld>
            <a:endParaRPr lang="en-US"/>
          </a:p>
        </p:txBody>
      </p:sp>
      <p:sp>
        <p:nvSpPr>
          <p:cNvPr id="196610" name="Rectangle 2"/>
          <p:cNvSpPr>
            <a:spLocks noGrp="1" noRot="1" noChangeAspect="1"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a:lstStyle/>
          <a:p>
            <a:r>
              <a:rPr lang="en-US" dirty="0" smtClean="0">
                <a:latin typeface="Arial" charset="0"/>
              </a:rPr>
              <a:t>The Rotary Guarantee form is your official rotary acceptance from your</a:t>
            </a:r>
            <a:r>
              <a:rPr lang="en-US" baseline="0" dirty="0" smtClean="0">
                <a:latin typeface="Arial" charset="0"/>
              </a:rPr>
              <a:t> host country.  This is not the visa application form even though it does say on the top of the form Rotary Guarantee/Visa application form.  Your visa application form, if required will be provided in your required documents.  This documents is signed by you and your family, sponsoring club and then sent to your host country to be completed by the Host Club counselor, host club president, Host school and first host family.  Since there are so many desks for this document to pass over it is often unknown when it will arrive back in the US.  Unfortunately, there is no way to speed the process because it does have so many people to go through.  Please do not wait for this document to arrive before working on your other requirements.  This can often times arrive at the very last minute and is not required to complete all of the other forms.  </a:t>
            </a:r>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1BCD2-6CB5-4A29-B1AA-8FA951F84C67}" type="slidenum">
              <a:rPr lang="en-US"/>
              <a:pPr/>
              <a:t>2</a:t>
            </a:fld>
            <a:endParaRPr 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sz="1400" dirty="0" err="1" smtClean="0">
                <a:latin typeface="Arial" charset="0"/>
              </a:rPr>
              <a:t>Tzell</a:t>
            </a:r>
            <a:r>
              <a:rPr lang="en-US" sz="1400" baseline="0" dirty="0" smtClean="0">
                <a:latin typeface="Arial" charset="0"/>
              </a:rPr>
              <a:t> Youth Exchange </a:t>
            </a:r>
            <a:r>
              <a:rPr lang="en-US" sz="1400" dirty="0" smtClean="0">
                <a:latin typeface="Arial" charset="0"/>
              </a:rPr>
              <a:t>has been in the travel industry for over</a:t>
            </a:r>
            <a:r>
              <a:rPr lang="en-US" sz="1400" baseline="0" dirty="0" smtClean="0">
                <a:latin typeface="Arial" charset="0"/>
              </a:rPr>
              <a:t> 65 years.  We are a located in Norwich, CT and are a full service travel agency that offers assistance with leisure, corporate and group and meeting travel services.  We have been assisting Rotary students and their parents for over 30 years with travel and visa documentations.  We have 3 full time agents who are fully dedicated to Rotary Students and their parents.</a:t>
            </a:r>
            <a:endParaRPr lang="en-US" sz="1400"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E3BEF-EB9E-4567-945F-1F2B768830CB}" type="slidenum">
              <a:rPr lang="en-US"/>
              <a:pPr/>
              <a:t>21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31334" y="4094692"/>
            <a:ext cx="5122333" cy="4480983"/>
          </a:xfrm>
        </p:spPr>
        <p:txBody>
          <a:bodyPr/>
          <a:lstStyle/>
          <a:p>
            <a:r>
              <a:rPr lang="en-US" sz="1600" dirty="0" smtClean="0">
                <a:latin typeface="Arial" charset="0"/>
              </a:rPr>
              <a:t>Once you</a:t>
            </a:r>
            <a:r>
              <a:rPr lang="en-US" sz="1600" baseline="0" dirty="0" smtClean="0">
                <a:latin typeface="Arial" charset="0"/>
              </a:rPr>
              <a:t> have completed the visa process or have completed all the documents required to travel to your host country then we will start working on your air arrangements.  </a:t>
            </a:r>
          </a:p>
          <a:p>
            <a:r>
              <a:rPr lang="en-US" sz="1600" baseline="0" dirty="0" smtClean="0">
                <a:latin typeface="Arial" charset="0"/>
              </a:rPr>
              <a:t>The types of airline tickets that we will issue through our office will always be roundtrip and valid for 1 year.  Airlines no longer offer open ended tickets but tickets that have a return date but are changeable at either 1 free date change or a change at a nominal fee.  </a:t>
            </a:r>
          </a:p>
          <a:p>
            <a:r>
              <a:rPr lang="en-US" sz="1600" baseline="0" dirty="0" smtClean="0">
                <a:latin typeface="Arial" charset="0"/>
              </a:rPr>
              <a:t>Again, all tickets issued through our office will and must meet Rotary requirements.  </a:t>
            </a:r>
            <a:endParaRPr lang="en-US" sz="1600"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receive an airfare quote from your agent at </a:t>
            </a:r>
            <a:r>
              <a:rPr lang="en-US" dirty="0" err="1" smtClean="0"/>
              <a:t>Tzell</a:t>
            </a:r>
            <a:r>
              <a:rPr lang="en-US" dirty="0" smtClean="0"/>
              <a:t>,</a:t>
            </a:r>
            <a:r>
              <a:rPr lang="en-US" baseline="0" dirty="0" smtClean="0"/>
              <a:t> the quote will not include any taxes or airline surcharges.  It will also not include any additional airfares that may be required to get you to your final destination in your host country.  Our office will not issue any tickets using frequent flyer mileage or internet special fares.  These types of tickets do not typically meet Rotary requirements as there are many more restrictions, such as black out dates and shorter validity dates.  The types of tickets that we do issue are typically more expensive then your average ticket that you may find online because of the validity dates and allowances of changes on the tickets.  We will always, however try to find the lowest fare possible that will still meet Rotary requirements.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receive your itinerary please</a:t>
            </a:r>
            <a:r>
              <a:rPr lang="en-US" baseline="0" dirty="0" smtClean="0"/>
              <a:t> note that you will be scheduled a return date.  Again, this date will be either changeable once at no fee or at a fee depending on the type of ticket that is issued through our office.  Airlines will only provide schedules approximately 330 days out so we will have to schedule your return as fare out in the system as the airline will allow but you will more than likely change this date.  </a:t>
            </a:r>
          </a:p>
          <a:p>
            <a:endParaRPr lang="en-US" baseline="0" dirty="0" smtClean="0"/>
          </a:p>
          <a:p>
            <a:r>
              <a:rPr lang="en-US" baseline="0" dirty="0" smtClean="0"/>
              <a:t>When you receive your itinerary </a:t>
            </a:r>
            <a:r>
              <a:rPr lang="en-US" dirty="0" smtClean="0"/>
              <a:t>Please</a:t>
            </a:r>
            <a:r>
              <a:rPr lang="en-US" baseline="0" dirty="0" smtClean="0"/>
              <a:t> expect longer layovers then you would typically see for a seasoned traveler.  It is always best to have more time then too little while connecting.  So, what may se  is if there is an option of an hour as opposed to 3 hours, we will choose the latter to ensure ample time to connect, especially through larger and busier airports.  Also, keep in mind that in many cases, the airline is who determines the routing of your itinerary in order to meet the requirements of our contracts, though we will do our best to keep the connections to a minimum.  We may also need to route you to a gateway city in order to meet a group traveling to your host country.  If a group departure is a available to your host country your agent will always try to fit it into your schedule so that you may meet with other students traveling on the same day or final destination.  It is however not always possible to do so but your agent will advise you at the time your air arrangements will be booked.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72391-83DB-4531-AC41-73D3C5240DBB}" type="slidenum">
              <a:rPr lang="en-US"/>
              <a:pPr/>
              <a:t>24</a:t>
            </a:fld>
            <a:endParaRPr lang="en-US"/>
          </a:p>
        </p:txBody>
      </p:sp>
      <p:sp>
        <p:nvSpPr>
          <p:cNvPr id="198658" name="Rectangle 2"/>
          <p:cNvSpPr>
            <a:spLocks noGrp="1" noRot="1" noChangeAspect="1"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198659" name="Rectangle 3"/>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a:lstStyle/>
          <a:p>
            <a:r>
              <a:rPr lang="en-US" sz="1600" dirty="0" smtClean="0">
                <a:latin typeface="Arial" charset="0"/>
              </a:rPr>
              <a:t>Again, once your</a:t>
            </a:r>
            <a:r>
              <a:rPr lang="en-US" sz="1600" baseline="0" dirty="0" smtClean="0">
                <a:latin typeface="Arial" charset="0"/>
              </a:rPr>
              <a:t> visa has been approved or all other travel documents have been received by your agent at </a:t>
            </a:r>
            <a:r>
              <a:rPr lang="en-US" sz="1600" baseline="0" dirty="0" err="1" smtClean="0">
                <a:latin typeface="Arial" charset="0"/>
              </a:rPr>
              <a:t>Tzell</a:t>
            </a:r>
            <a:r>
              <a:rPr lang="en-US" sz="1600" baseline="0" dirty="0" smtClean="0">
                <a:latin typeface="Arial" charset="0"/>
              </a:rPr>
              <a:t>, you will then receive an Itinerary, Invoice and fare rules.    Please be sure that you read through the rules carefully and ask questions before signing and returning to your agent at </a:t>
            </a:r>
            <a:r>
              <a:rPr lang="en-US" sz="1600" baseline="0" dirty="0" err="1" smtClean="0">
                <a:latin typeface="Arial" charset="0"/>
              </a:rPr>
              <a:t>Tzell</a:t>
            </a:r>
            <a:r>
              <a:rPr lang="en-US" sz="1600" baseline="0" dirty="0" smtClean="0">
                <a:latin typeface="Arial" charset="0"/>
              </a:rPr>
              <a:t>.  Once we receive the signed </a:t>
            </a:r>
            <a:r>
              <a:rPr lang="en-US" sz="1600" baseline="0" dirty="0" err="1" smtClean="0">
                <a:latin typeface="Arial" charset="0"/>
              </a:rPr>
              <a:t>itienrary</a:t>
            </a:r>
            <a:r>
              <a:rPr lang="en-US" sz="1600" baseline="0" dirty="0" smtClean="0">
                <a:latin typeface="Arial" charset="0"/>
              </a:rPr>
              <a:t> and fare rules and full payment has been received for the air tickets your tickets will be issued immediately.  Our office will accept payments towards your air tickets prior to sending out the final itinerary but we must receive full payment before tickets can be issued.  </a:t>
            </a:r>
            <a:endParaRPr lang="en-US" sz="16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279A5-6264-49D8-AC75-1EEC0277F0B1}" type="slidenum">
              <a:rPr lang="en-US"/>
              <a:pPr/>
              <a:t>25</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dirty="0" smtClean="0"/>
              <a:t>Once your tickets have been issued then a departure</a:t>
            </a:r>
            <a:r>
              <a:rPr lang="en-US" baseline="0" dirty="0" smtClean="0"/>
              <a:t> packet will be sent out.  Because this can be a very last minute process, your departure packet may be sent at the very last minute as well.  The contents of the departure will include, your passport and visa, your itinerary as well as some packing, travel and security information.  Parents, we ask that you please be sure to keep copies of all of your student’s documents, especially important is a copy of their passports, visa, Rotary Guarantee form and a copy of their travel itinerary.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71313-264D-4718-BB56-CC2D00AAA636}" type="slidenum">
              <a:rPr lang="en-US"/>
              <a:pPr/>
              <a:t>26</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Currently most airlines will allow 1 free checked bag at approximately 50 lbs and must not exceed 62 linear inches.</a:t>
            </a:r>
            <a:r>
              <a:rPr lang="en-US" baseline="0" dirty="0" smtClean="0"/>
              <a:t>  Additional costs will apply for additional checked bags as well as overweight baggage.  These fees can range anywhere from $50.00 to $150.00.  Smaller US Domestic and foreign planes and carriers may have different baggage requirements but we will advise you of those requirements at the time your itinerary is sent.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71313-264D-4718-BB56-CC2D00AAA636}" type="slidenum">
              <a:rPr lang="en-US"/>
              <a:pPr/>
              <a:t>27</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smtClean="0"/>
              <a:t>AIRLINES</a:t>
            </a:r>
            <a:r>
              <a:rPr lang="en-US" baseline="0" dirty="0" smtClean="0"/>
              <a:t> CAN CHANGE THEIR BAGGAGE ALLOWANCES AND OVERWEIGHT AND ADDITIONAL PIECE CHARGE AT ANY TIME.  THERE ARE NO WAIVERS OR SPECIAL CIRCUMSTANCES THAT WILL ALLOW YOU TO HAVE DIFFERENT LUGGAGE REQUIREMENTS THAN ANY OTHER PASSENGER.</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9D2DA-734F-4B73-B9A2-C2A8570362CB}" type="slidenum">
              <a:rPr lang="en-US"/>
              <a:pPr/>
              <a:t>28</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smtClean="0"/>
              <a:t>Most airlines will allow 1 carry</a:t>
            </a:r>
            <a:r>
              <a:rPr lang="en-US" baseline="0" dirty="0" smtClean="0"/>
              <a:t> on bag at approximately 40 lbs and must not exceed 45 linear inches.  You are also allowed 1 personal item which can be a purse or small back pack.  Again, these requirements can change any time.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D2B45-7BBC-4AF6-9AB8-753766DCF323}" type="slidenum">
              <a:rPr lang="en-US"/>
              <a:pPr/>
              <a:t>29</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dirty="0" smtClean="0"/>
              <a:t>Be sure to make a list and</a:t>
            </a:r>
            <a:r>
              <a:rPr lang="en-US" baseline="0" dirty="0" smtClean="0"/>
              <a:t> stick to it, otherwise you are more likely to </a:t>
            </a:r>
            <a:r>
              <a:rPr lang="en-US" baseline="0" dirty="0" err="1" smtClean="0"/>
              <a:t>overpack</a:t>
            </a:r>
            <a:r>
              <a:rPr lang="en-US" baseline="0" dirty="0" smtClean="0"/>
              <a:t> and pack items that may be unnecessary.  You should be sure to leave all valuable and sentimental items at home.  There is no reason you should risk losing these important items while traveling or in your host country.  </a:t>
            </a:r>
          </a:p>
          <a:p>
            <a:r>
              <a:rPr lang="en-US" baseline="0" dirty="0" smtClean="0"/>
              <a:t>Be sure to pack comfortable loose fitting clothes that will match the weather and climate of your host family.   Of course, do the research before packing clothes that are not appropriate for the weather.  We ask students to make sure to pack loose clothing as students do tend to gain a little weight while on exchange.  </a:t>
            </a:r>
          </a:p>
          <a:p>
            <a:r>
              <a:rPr lang="en-US" baseline="0" dirty="0" smtClean="0"/>
              <a:t>Finally, do not pack to much. Remember that what you take over you will have to take back with you. You are going over to experience and learn new things and not to show off the things that you already have.  Be considerate of your host family as closet and trunk space is limited.  Example of student.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9A3D1-66C0-496F-B4A6-0677E913C3B1}" type="slidenum">
              <a:rPr lang="en-US"/>
              <a:pPr/>
              <a:t>30</a:t>
            </a:fld>
            <a:endParaRPr lang="en-US"/>
          </a:p>
        </p:txBody>
      </p:sp>
      <p:sp>
        <p:nvSpPr>
          <p:cNvPr id="202754" name="Rectangle 2"/>
          <p:cNvSpPr>
            <a:spLocks noGrp="1" noRot="1" noChangeAspect="1"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202755" name="Rectangle 3"/>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a:lstStyle/>
          <a:p>
            <a:r>
              <a:rPr lang="en-US" sz="1600" dirty="0" smtClean="0">
                <a:latin typeface="Arial" charset="0"/>
              </a:rPr>
              <a:t>You</a:t>
            </a:r>
            <a:r>
              <a:rPr lang="en-US" sz="1600" baseline="0" dirty="0" smtClean="0">
                <a:latin typeface="Arial" charset="0"/>
              </a:rPr>
              <a:t> should carry your host family and host chairman’s telephone number in case of any emergencies as well as your sponsoring district’s contact information</a:t>
            </a:r>
          </a:p>
          <a:p>
            <a:endParaRPr lang="en-US" sz="1600" baseline="0" dirty="0" smtClean="0">
              <a:latin typeface="Arial" charset="0"/>
            </a:endParaRPr>
          </a:p>
          <a:p>
            <a:r>
              <a:rPr lang="en-US" sz="1600" baseline="0" dirty="0" smtClean="0">
                <a:latin typeface="Arial" charset="0"/>
              </a:rPr>
              <a:t>If you are traveling with any prescriptions medication you must have a letter from your doctor stating what you are carrying, how much you are carrying and what it is for.</a:t>
            </a:r>
          </a:p>
          <a:p>
            <a:endParaRPr lang="en-US" sz="1600" baseline="0" dirty="0" smtClean="0">
              <a:latin typeface="Arial" charset="0"/>
            </a:endParaRPr>
          </a:p>
          <a:p>
            <a:r>
              <a:rPr lang="en-US" sz="1600" baseline="0" dirty="0" smtClean="0">
                <a:latin typeface="Arial" charset="0"/>
              </a:rPr>
              <a:t>You should have an extra change of clothing and well as </a:t>
            </a:r>
            <a:r>
              <a:rPr lang="en-US" sz="1600" baseline="0" dirty="0" err="1" smtClean="0">
                <a:latin typeface="Arial" charset="0"/>
              </a:rPr>
              <a:t>toothebrush</a:t>
            </a:r>
            <a:r>
              <a:rPr lang="en-US" sz="1600" baseline="0" dirty="0" smtClean="0">
                <a:latin typeface="Arial" charset="0"/>
              </a:rPr>
              <a:t> for your long haul flight.</a:t>
            </a:r>
            <a:endParaRPr lang="en-US" sz="16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DAEFA-51DB-4747-BF26-200497AF91C6}" type="slidenum">
              <a:rPr lang="en-US"/>
              <a:pPr/>
              <a:t>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smtClean="0">
                <a:latin typeface="Arial" charset="0"/>
              </a:rPr>
              <a:t>During the course of this</a:t>
            </a:r>
            <a:r>
              <a:rPr lang="en-US" baseline="0" dirty="0" smtClean="0">
                <a:latin typeface="Arial" charset="0"/>
              </a:rPr>
              <a:t> presentation I will go over information that will pertain to you as students.  If you have any questions throughout the presentation please jot them down as we will have a question and answer session at the end.  </a:t>
            </a:r>
          </a:p>
          <a:p>
            <a:endParaRPr lang="en-US" baseline="0" dirty="0" smtClean="0">
              <a:latin typeface="Arial" charset="0"/>
            </a:endParaRPr>
          </a:p>
          <a:p>
            <a:r>
              <a:rPr lang="en-US" baseline="0" dirty="0" smtClean="0">
                <a:latin typeface="Arial" charset="0"/>
              </a:rPr>
              <a:t>Some of the services that we provide at </a:t>
            </a:r>
            <a:r>
              <a:rPr lang="en-US" baseline="0" dirty="0" err="1" smtClean="0">
                <a:latin typeface="Arial" charset="0"/>
              </a:rPr>
              <a:t>Tzell</a:t>
            </a:r>
            <a:r>
              <a:rPr lang="en-US" baseline="0" dirty="0" smtClean="0">
                <a:latin typeface="Arial" charset="0"/>
              </a:rPr>
              <a:t> Youth exchange are step by step, easy to follow instructions for completing visa or residency permit documentation.  We also issue tickets that will only meet Rotary Requirements and we offer a toll free number for students and parents to use to ask questions and receive advise for the exchange process. </a:t>
            </a:r>
          </a:p>
          <a:p>
            <a:r>
              <a:rPr lang="en-US" baseline="0" dirty="0" smtClean="0">
                <a:latin typeface="Arial" charset="0"/>
              </a:rPr>
              <a:t>We also off extended hours of operations during the summer months which means that an agent will be available to take phone calls and answer questions from Monday to Thursday from 8:30am to 7:00pm and Saturdays from 9:00am to 1:00pm, EST.  </a:t>
            </a:r>
          </a:p>
          <a:p>
            <a:endParaRPr lang="en-US"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TSA allows 3 ounce or smaller containers in a 1 quart size bag and limited</a:t>
            </a:r>
            <a:r>
              <a:rPr lang="en-US" baseline="0" dirty="0" smtClean="0"/>
              <a:t> to 1 bag per passenger.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F14AA-FE39-45AD-95D0-F7839BDE367B}" type="slidenum">
              <a:rPr lang="en-US"/>
              <a:pPr/>
              <a:t>32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sz="1600" dirty="0" smtClean="0">
                <a:latin typeface="Arial" charset="0"/>
              </a:rPr>
              <a:t>Be sure that</a:t>
            </a:r>
            <a:r>
              <a:rPr lang="en-US" sz="1600" baseline="0" dirty="0" smtClean="0">
                <a:latin typeface="Arial" charset="0"/>
              </a:rPr>
              <a:t> you keep all important and personal items with you at all time.  Especially important is your passport and visa, boarding passes, cash, credit card/debit cards and phone cards.  We do suggest to students to purchase a pouch like the one shown here.  Canvas with a water proof lining that you wear around your neck.  </a:t>
            </a:r>
            <a:endParaRPr lang="en-US" sz="1600"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AC553-7C44-4A0E-8A8A-E8DF9B8E2821}" type="slidenum">
              <a:rPr lang="en-US"/>
              <a:pPr/>
              <a:t>33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smtClean="0"/>
              <a:t>Airlines</a:t>
            </a:r>
            <a:r>
              <a:rPr lang="en-US" baseline="0" dirty="0" smtClean="0"/>
              <a:t> require a minimum of 2 hours check in prior to flight time.  But we always suggest to students to plan on 3 in case of any emergencies or delays on the way to the airport or lengthy lines at the ticket counter or security.  Worst case scenario you have an extra hour with your family before you go through security.  </a:t>
            </a:r>
          </a:p>
          <a:p>
            <a:endParaRPr lang="en-US" baseline="0" dirty="0" smtClean="0"/>
          </a:p>
          <a:p>
            <a:r>
              <a:rPr lang="en-US" baseline="0" dirty="0" smtClean="0"/>
              <a:t>Be sure that when you are filling our your baggage tags that you are filling in your host families information and not your address in the US.  If there are any delays with your baggage or they need to be routed to your final destination the airline will need to see your address in your host country and not your address in the US so they know who to send it to. </a:t>
            </a:r>
          </a:p>
          <a:p>
            <a:r>
              <a:rPr lang="en-US" baseline="0" dirty="0" smtClean="0"/>
              <a:t>Do not lock your baggage unless they are locked with TSA approved locks.  Otherwise TSA will break the lock to search your bags.  </a:t>
            </a:r>
          </a:p>
          <a:p>
            <a:endParaRPr lang="en-US" baseline="0" dirty="0" smtClean="0"/>
          </a:p>
          <a:p>
            <a:r>
              <a:rPr lang="en-US" baseline="0" dirty="0" smtClean="0"/>
              <a:t>For parents, most parents would love to go down to the gate with their student.  Due to heightened security most carriers will not authorize this.  There is no way to make arrangements to go down with your student prior to departure.  The only thing that you can do is politely ask and explain to the ticket counter agent the situation and it will be completely up to the agent and security if they will authorize you to go down to the gate with the student.  If it is ever allowed, in most cases only 1 parent is allowed to go with the student.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2417A-48D1-4716-89CC-34E86160196F}" type="slidenum">
              <a:rPr lang="en-US"/>
              <a:pPr/>
              <a:t>34</a:t>
            </a:fld>
            <a:endParaRPr lang="en-US"/>
          </a:p>
        </p:txBody>
      </p:sp>
      <p:sp>
        <p:nvSpPr>
          <p:cNvPr id="204802" name="Rectangle 2"/>
          <p:cNvSpPr>
            <a:spLocks noGrp="1" noRot="1" noChangeAspect="1"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204803" name="Rectangle 3"/>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a:lstStyle/>
          <a:p>
            <a:r>
              <a:rPr lang="en-US" sz="1600" dirty="0" smtClean="0">
                <a:latin typeface="Arial" charset="0"/>
              </a:rPr>
              <a:t>Be sure to wear your Rotary</a:t>
            </a:r>
            <a:r>
              <a:rPr lang="en-US" sz="1600" baseline="0" dirty="0" smtClean="0">
                <a:latin typeface="Arial" charset="0"/>
              </a:rPr>
              <a:t> Blazer at all times when traveling through the airport.  Not only is the universal sign for Rotary international it will also help other Rotary students recognize you as well as your host family.  It also helps when going through Customs and Immigration as the officials will know what you are doing in their country.  </a:t>
            </a:r>
            <a:endParaRPr lang="en-US" sz="1600"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B6E1F-F8AA-458A-A3CC-C1498740DC2F}" type="slidenum">
              <a:rPr lang="en-US"/>
              <a:pPr/>
              <a:t>35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smtClean="0"/>
              <a:t>Please keep in mind that</a:t>
            </a:r>
            <a:r>
              <a:rPr lang="en-US" baseline="0" dirty="0" smtClean="0"/>
              <a:t> all bas are subject to inspection by airline and security officials.  Absolutely do not carry any sharp objects such as scissors, pocketknives or metal fingernail files in your carry on bags.  </a:t>
            </a:r>
          </a:p>
          <a:p>
            <a:r>
              <a:rPr lang="en-US" baseline="0" dirty="0" smtClean="0"/>
              <a:t>Under no circumstance you should not make any inappropriate remarks regarding bombings, weapons or hijackings.  This will not be tolerated.  Example: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BD6A5-B4A1-44C9-9AB0-9BE08048BF8F}" type="slidenum">
              <a:rPr lang="en-US"/>
              <a:pPr/>
              <a:t>36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smtClean="0"/>
              <a:t>What to do if you miss</a:t>
            </a:r>
            <a:r>
              <a:rPr lang="en-US" baseline="0" dirty="0" smtClean="0"/>
              <a:t> your plane:  Remain Calm and Polite.  You will always get farther with an airline agent if you show them that you are able to handle the situation in front of you, but do not be afraid to ask for a supervisor if the agent is unhelpful to you and don’t be afraid of tears, as a last resort.  Always ask to be booked on the next available flight, even if it is on another carrier.  Some tickets are only valid on the ticketed carrier but in some cases the airline will make an exception.  Finally, once you have received your new itinerary you should contact your parents and your host parents.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DC9FF-6E0E-4935-A4F1-BF8D1FE4FA1B}" type="slidenum">
              <a:rPr lang="en-US"/>
              <a:pPr/>
              <a:t>37</a:t>
            </a:fld>
            <a:endParaRPr lang="en-US"/>
          </a:p>
        </p:txBody>
      </p:sp>
      <p:sp>
        <p:nvSpPr>
          <p:cNvPr id="243714" name="Rectangle 2"/>
          <p:cNvSpPr>
            <a:spLocks noGrp="1" noRot="1" noChangeAspect="1" noChangeArrowheads="1" noTextEdit="1"/>
          </p:cNvSpPr>
          <p:nvPr>
            <p:ph type="sldImg"/>
          </p:nvPr>
        </p:nvSpPr>
        <p:spPr bwMode="auto">
          <a:xfrm>
            <a:off x="1174750" y="695325"/>
            <a:ext cx="4635500" cy="3476625"/>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931334" y="4403725"/>
            <a:ext cx="5122333" cy="4171950"/>
          </a:xfrm>
          <a:prstGeom prst="rect">
            <a:avLst/>
          </a:prstGeom>
          <a:solidFill>
            <a:srgbClr val="FFFFFF"/>
          </a:solidFill>
          <a:ln>
            <a:solidFill>
              <a:srgbClr val="000000"/>
            </a:solidFill>
            <a:miter lim="800000"/>
            <a:headEnd/>
            <a:tailEnd/>
          </a:ln>
        </p:spPr>
        <p:txBody>
          <a:bodyPr lIns="91426" tIns="45713" rIns="91426" bIns="45713"/>
          <a:lstStyle/>
          <a:p>
            <a:r>
              <a:rPr lang="en-US" dirty="0" smtClean="0"/>
              <a:t>You should be sure to complete</a:t>
            </a:r>
            <a:r>
              <a:rPr lang="en-US" baseline="0" dirty="0" smtClean="0"/>
              <a:t> have your immigration card completed prior to going through customs and immigrations.  The flight attendant will provide this card to you during your international flight.  Be sure that you answer questions to the best of your ability and if you have any questions at all on the form do not hesitate to ask the flight attendant or customs official.  </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Students</a:t>
            </a:r>
            <a:r>
              <a:rPr lang="en-US" i="0" baseline="0" dirty="0" smtClean="0"/>
              <a:t> and parents will receive an email regarding return instructions, typically around mid September to early October.  This is usually sent out once most if not all students have departed.  Instructions will include how to determine your return date and a copy of the fare rules provided to you when your itinerary was sent.  To determine your return date you will speak to your host family, club and school and coordinate with your family in the US and sponsoring club to be sure that the date works for everyone.  Please keep in mind that any date chosen by a student to return earlier than June 1</a:t>
            </a:r>
            <a:r>
              <a:rPr lang="en-US" i="0" baseline="30000" dirty="0" smtClean="0"/>
              <a:t>st</a:t>
            </a:r>
            <a:r>
              <a:rPr lang="en-US" i="0" baseline="0" dirty="0" smtClean="0"/>
              <a:t> is considered an early return and must be approved by Rotary.  Your agent at </a:t>
            </a:r>
            <a:r>
              <a:rPr lang="en-US" i="0" baseline="0" dirty="0" err="1" smtClean="0"/>
              <a:t>Tzell</a:t>
            </a:r>
            <a:r>
              <a:rPr lang="en-US" i="0" baseline="0" dirty="0" smtClean="0"/>
              <a:t> will only book return dates prior to June 1</a:t>
            </a:r>
            <a:r>
              <a:rPr lang="en-US" i="0" baseline="30000" dirty="0" smtClean="0"/>
              <a:t>st</a:t>
            </a:r>
            <a:r>
              <a:rPr lang="en-US" i="0" baseline="0" dirty="0" smtClean="0"/>
              <a:t> once we receive confirmation from Rotary in the US that they are aware of your early return.  </a:t>
            </a:r>
          </a:p>
          <a:p>
            <a:r>
              <a:rPr lang="en-US" i="0" baseline="0" dirty="0" smtClean="0"/>
              <a:t>Finally, please be sure that you contact us at </a:t>
            </a:r>
            <a:r>
              <a:rPr lang="en-US" i="0" baseline="0" dirty="0" err="1" smtClean="0"/>
              <a:t>Tzell</a:t>
            </a:r>
            <a:r>
              <a:rPr lang="en-US" i="0" baseline="0" dirty="0" smtClean="0"/>
              <a:t> prior to Feb </a:t>
            </a:r>
            <a:r>
              <a:rPr lang="en-US" i="0" baseline="0" smtClean="0"/>
              <a:t>15</a:t>
            </a:r>
            <a:r>
              <a:rPr lang="en-US" i="0" baseline="30000" smtClean="0"/>
              <a:t>th</a:t>
            </a:r>
            <a:r>
              <a:rPr lang="en-US" i="0" baseline="0" smtClean="0"/>
              <a:t> 2015 to </a:t>
            </a:r>
            <a:r>
              <a:rPr lang="en-US" i="0" baseline="0" dirty="0" smtClean="0"/>
              <a:t>schedule your return date otherwise.  We will not be sending any reminders to students after your return instructions are sent so please be sure to mark a calendar or set an alarm to remind you of the return date.  </a:t>
            </a:r>
          </a:p>
          <a:p>
            <a:endParaRPr lang="en-US" i="0"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first order of business is to</a:t>
            </a:r>
            <a:r>
              <a:rPr lang="en-US" baseline="0" dirty="0" smtClean="0"/>
              <a:t> register with us.  To do this you must go to www.tzellyouthexchange.com.  Click on the tab for registration and complete all required info.</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will find all information pertaining to our services as well as a frequently</a:t>
            </a:r>
            <a:r>
              <a:rPr lang="en-US" baseline="0" dirty="0" smtClean="0"/>
              <a:t> asked questions page and a contacts page that can provide contact info for airlines and insurance.  At the top of this page you will find the button to register.</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5</a:t>
            </a:fld>
            <a:endParaRPr lang="en-US"/>
          </a:p>
        </p:txBody>
      </p:sp>
    </p:spTree>
    <p:extLst>
      <p:ext uri="{BB962C8B-B14F-4D97-AF65-F5344CB8AC3E}">
        <p14:creationId xmlns:p14="http://schemas.microsoft.com/office/powerpoint/2010/main" xmlns="" val="393095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9C30F-9403-48D7-9861-5714EE273A8D}" type="slidenum">
              <a:rPr lang="en-US"/>
              <a:pPr/>
              <a:t>7</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sz="1600" dirty="0" smtClean="0">
                <a:latin typeface="Arial" charset="0"/>
              </a:rPr>
              <a:t>For</a:t>
            </a:r>
            <a:r>
              <a:rPr lang="en-US" sz="1600" baseline="0" dirty="0" smtClean="0">
                <a:latin typeface="Arial" charset="0"/>
              </a:rPr>
              <a:t> most of you a visa is needed in order to travel to your host country.  A visa is the official permission from a foreign government to enter that country and stay there for a specific amount of time.</a:t>
            </a:r>
            <a:endParaRPr lang="en-US" sz="1600"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76741-C092-450D-80BB-42C03DB9B342}" type="slidenum">
              <a:rPr lang="en-US"/>
              <a:pPr/>
              <a:t>8</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sz="1400" dirty="0" smtClean="0">
                <a:latin typeface="Arial" charset="0"/>
              </a:rPr>
              <a:t>Visa Requirements will vary</a:t>
            </a:r>
            <a:r>
              <a:rPr lang="en-US" sz="1400" baseline="0" dirty="0" smtClean="0">
                <a:latin typeface="Arial" charset="0"/>
              </a:rPr>
              <a:t> from country to country as well as consulate to consulate.  Your friend for instance that is going to France will be required to complete completely different documents that you will need to complete to Thailand.  So we ask that you do not compare requirements with other students as this will only confuse you.  </a:t>
            </a:r>
          </a:p>
          <a:p>
            <a:r>
              <a:rPr lang="en-US" sz="1400" baseline="0" dirty="0" smtClean="0">
                <a:latin typeface="Arial" charset="0"/>
              </a:rPr>
              <a:t>Keep in mind that Consulate have the ultimate say on what is required to obtain a visa and they have the ability to change visa requirements, requesting additional documents or change and increase fees at any time.  </a:t>
            </a:r>
          </a:p>
          <a:p>
            <a:r>
              <a:rPr lang="en-US" sz="1400" baseline="0" dirty="0" smtClean="0">
                <a:latin typeface="Arial" charset="0"/>
              </a:rPr>
              <a:t>We ask that you be sure to send your documents to us as you complete them.  This will allow us time to look them over and advise you of any corrections that may need to be made.  </a:t>
            </a:r>
            <a:endParaRPr lang="en-US" sz="14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two different ways of obtaining a visa in the US.  The first way would be by a personal appearance, which means that the consulate or embassy </a:t>
            </a:r>
            <a:r>
              <a:rPr lang="en-US" baseline="0" dirty="0" err="1" smtClean="0"/>
              <a:t>requries</a:t>
            </a:r>
            <a:r>
              <a:rPr lang="en-US" baseline="0" dirty="0" smtClean="0"/>
              <a:t> that you apply in person at the appropriate consulate or embassy.  You should send copies of your completed documents as you complete them.  Once your agent reviews all of your completed document and sees that they are complete then you will be provided with the contact information, and instructions on setting your appointment with the consulate if necessary or simply instructions on your personal appearance.  If you are under of the age of 18, in most cases, you must be accompanied by at least 1 adult for your personal appearance.  Also, even if a personal appearance is not required it may be requested at any time.  The 2</a:t>
            </a:r>
            <a:r>
              <a:rPr lang="en-US" baseline="30000" dirty="0" smtClean="0"/>
              <a:t>nd</a:t>
            </a:r>
            <a:r>
              <a:rPr lang="en-US" baseline="0" dirty="0" smtClean="0"/>
              <a:t> type a visa application would be applied for by mail.  Students are to send all original documents to their agent at </a:t>
            </a:r>
            <a:r>
              <a:rPr lang="en-US" baseline="0" dirty="0" err="1" smtClean="0"/>
              <a:t>Tzell</a:t>
            </a:r>
            <a:r>
              <a:rPr lang="en-US" baseline="0" dirty="0" smtClean="0"/>
              <a:t>.  Once we have received all of the requirements and see that it is complete then documents will be sent to the appropriate consulate for visa approval.  Once the visa has been approved or if any additional documents are requested by the consulate then your agent will contact you immediately.  </a:t>
            </a:r>
            <a:endParaRPr lang="en-US" dirty="0"/>
          </a:p>
        </p:txBody>
      </p:sp>
      <p:sp>
        <p:nvSpPr>
          <p:cNvPr id="4" name="Slide Number Placeholder 3"/>
          <p:cNvSpPr>
            <a:spLocks noGrp="1"/>
          </p:cNvSpPr>
          <p:nvPr>
            <p:ph type="sldNum" sz="quarter" idx="10"/>
          </p:nvPr>
        </p:nvSpPr>
        <p:spPr/>
        <p:txBody>
          <a:bodyPr/>
          <a:lstStyle/>
          <a:p>
            <a:fld id="{09044FE8-8889-4AD3-B9FC-A5A1DF79138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B29C-BCF0-48EC-B58A-A16321123C1E}" type="slidenum">
              <a:rPr lang="en-US"/>
              <a:pPr/>
              <a:t>10</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sz="1400" dirty="0" smtClean="0">
                <a:latin typeface="Arial" charset="0"/>
              </a:rPr>
              <a:t>These documents that I am</a:t>
            </a:r>
            <a:r>
              <a:rPr lang="en-US" sz="1400" baseline="0" dirty="0" smtClean="0">
                <a:latin typeface="Arial" charset="0"/>
              </a:rPr>
              <a:t> referring to will be provided through your online account, which you will receive access to once you register with us.   When you register you will create a username and password to create your personal account on our website.  Be sure to check your account often as documents will be posted there once we have updated them.  You will also receive an email from your agent once the required documents have been posted.  </a:t>
            </a:r>
            <a:endParaRPr lang="en-US" sz="14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77000"/>
            <a:ext cx="9144000" cy="381000"/>
          </a:xfrm>
        </p:spPr>
        <p:txBody>
          <a:bodyPr/>
          <a:lstStyle/>
          <a:p>
            <a:r>
              <a:rPr lang="en-US" dirty="0" smtClean="0"/>
              <a:t>Leaders in Youth Exchange Travel and Visa services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775CEDB-659C-43F5-A0FD-FCA5D316814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BDFBCB-5398-4B55-8480-5AF97CD563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40A5D-CC7B-48C6-9546-A0172F8B46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0" y="6400800"/>
            <a:ext cx="9144000" cy="457200"/>
          </a:xfrm>
        </p:spPr>
        <p:txBody>
          <a:bodyPr/>
          <a:lstStyle>
            <a:lvl1pPr>
              <a:defRPr/>
            </a:lvl1pPr>
          </a:lstStyle>
          <a:p>
            <a:r>
              <a:rPr lang="en-US" dirty="0" smtClean="0"/>
              <a:t>Leaders in Youth Exchange Travel and Visa services</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F1BA33B-48A6-4B87-BB9C-F0CFEB231AE1}"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0" y="6397171"/>
            <a:ext cx="9144000" cy="457200"/>
          </a:xfrm>
        </p:spPr>
        <p:txBody>
          <a:bodyPr/>
          <a:lstStyle>
            <a:lvl1pPr>
              <a:defRPr/>
            </a:lvl1pPr>
          </a:lstStyle>
          <a:p>
            <a:r>
              <a:rPr lang="en-US" dirty="0" smtClean="0"/>
              <a:t>Leaders in Youth Exchange Travel and Visa services</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5C6E6AA7-663B-4D7C-A802-85A4D32BE38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0" y="6371771"/>
            <a:ext cx="9144000" cy="457200"/>
          </a:xfrm>
        </p:spPr>
        <p:txBody>
          <a:bodyPr/>
          <a:lstStyle>
            <a:lvl1pPr>
              <a:defRPr/>
            </a:lvl1pPr>
          </a:lstStyle>
          <a:p>
            <a:r>
              <a:rPr lang="en-US" dirty="0" smtClean="0"/>
              <a:t>Leaders in Youth Exchange Travel and Visa services</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0FFA7A-A0AC-4B81-AF3D-3EFB3F3D66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a:prstGeom prst="rect">
            <a:avLst/>
          </a:prstGeo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0" y="6400800"/>
            <a:ext cx="9144000" cy="457200"/>
          </a:xfrm>
        </p:spPr>
        <p:txBody>
          <a:bodyPr/>
          <a:lstStyle>
            <a:lvl1pPr>
              <a:defRPr/>
            </a:lvl1pPr>
          </a:lstStyle>
          <a:p>
            <a:r>
              <a:rPr lang="en-US" dirty="0" smtClean="0"/>
              <a:t>Leaders in Youth Exchange Travel and Visa services</a:t>
            </a:r>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72054AA-659A-4AAD-8D0D-F69C23699FF3}"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0" y="6477000"/>
            <a:ext cx="9144000" cy="381000"/>
          </a:xfrm>
        </p:spPr>
        <p:txBody>
          <a:bodyPr/>
          <a:lstStyle>
            <a:lvl1pPr>
              <a:defRPr/>
            </a:lvl1pPr>
          </a:lstStyle>
          <a:p>
            <a:r>
              <a:rPr lang="en-US" dirty="0" smtClean="0"/>
              <a:t>Leaders in Youth Exchange Travel and Visa services</a:t>
            </a:r>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39988BE1-565B-4033-BAF2-B81A6F4876D1}"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7B3C5C-6268-4A60-88C8-5874E329BF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A2F972-8528-41CF-B6B2-D4058C4C8D2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Leaders in Youth Exchange Travel and Visa services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866A21-6BC1-446F-AEA9-07492E19F4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Leaders in Youth Exchange Travel and Visa services</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7419BD6-FCBE-4983-9C49-F71AE8C47B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Leaders in Youth Exchange Travel and Visa services</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48531C-A99E-4E61-B0F8-70D6036013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C9F9255-A705-4200-9007-55ABF2E75C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Leaders in Youth Exchange Travel and Visa services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4D7E9F5-7CF1-41C6-8B03-CA3393C7A7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Leaders in Youth Exchange Travel and Visa services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52143E1-506B-469E-B466-324999D61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Leaders in Youth Exchange Travel and Visa services</a:t>
            </a:r>
            <a:endParaRPr lang="en-US" dirty="0"/>
          </a:p>
        </p:txBody>
      </p:sp>
      <p:cxnSp>
        <p:nvCxnSpPr>
          <p:cNvPr id="11" name="Straight Connector 10"/>
          <p:cNvCxnSpPr/>
          <p:nvPr/>
        </p:nvCxnSpPr>
        <p:spPr>
          <a:xfrm>
            <a:off x="0" y="5638800"/>
            <a:ext cx="9144000" cy="0"/>
          </a:xfrm>
          <a:prstGeom prst="line">
            <a:avLst/>
          </a:prstGeom>
          <a:ln>
            <a:solidFill>
              <a:srgbClr val="00FFFF"/>
            </a:solidFill>
          </a:ln>
          <a:scene3d>
            <a:camera prst="orthographicFront"/>
            <a:lightRig rig="threePt" dir="t"/>
          </a:scene3d>
          <a:sp3d>
            <a:bevelT w="114300"/>
          </a:sp3d>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3124200" y="5410200"/>
            <a:ext cx="3276600" cy="1371603"/>
          </a:xfrm>
          <a:prstGeom prst="rect">
            <a:avLst/>
          </a:prstGeom>
        </p:spPr>
      </p:pic>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7" r:id="rId14"/>
    <p:sldLayoutId id="2147483718" r:id="rId15"/>
    <p:sldLayoutId id="2147483719" r:id="rId16"/>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subTitle" idx="1"/>
          </p:nvPr>
        </p:nvSpPr>
        <p:spPr>
          <a:xfrm>
            <a:off x="381000" y="2971800"/>
            <a:ext cx="8153400" cy="2362200"/>
          </a:xfrm>
          <a:noFill/>
        </p:spPr>
        <p:txBody>
          <a:bodyPr/>
          <a:lstStyle/>
          <a:p>
            <a:r>
              <a:rPr lang="en-US" sz="4000" dirty="0">
                <a:solidFill>
                  <a:schemeClr val="tx1"/>
                </a:solidFill>
                <a:latin typeface="Arial" charset="0"/>
              </a:rPr>
              <a:t>456 West Main Street</a:t>
            </a:r>
            <a:br>
              <a:rPr lang="en-US" sz="4000" dirty="0">
                <a:solidFill>
                  <a:schemeClr val="tx1"/>
                </a:solidFill>
                <a:latin typeface="Arial" charset="0"/>
              </a:rPr>
            </a:br>
            <a:r>
              <a:rPr lang="en-US" sz="4000" dirty="0">
                <a:solidFill>
                  <a:schemeClr val="tx1"/>
                </a:solidFill>
                <a:latin typeface="Arial" charset="0"/>
              </a:rPr>
              <a:t>Norwich, CT 06360</a:t>
            </a:r>
            <a:br>
              <a:rPr lang="en-US" sz="4000" dirty="0">
                <a:solidFill>
                  <a:schemeClr val="tx1"/>
                </a:solidFill>
                <a:latin typeface="Arial" charset="0"/>
              </a:rPr>
            </a:br>
            <a:r>
              <a:rPr lang="en-US" sz="4000" dirty="0">
                <a:solidFill>
                  <a:schemeClr val="tx1"/>
                </a:solidFill>
                <a:latin typeface="Arial" charset="0"/>
              </a:rPr>
              <a:t>800-888-5275</a:t>
            </a:r>
            <a:br>
              <a:rPr lang="en-US" sz="4000" dirty="0">
                <a:solidFill>
                  <a:schemeClr val="tx1"/>
                </a:solidFill>
                <a:latin typeface="Arial" charset="0"/>
              </a:rPr>
            </a:br>
            <a:r>
              <a:rPr lang="en-US" sz="4000" dirty="0" smtClean="0">
                <a:solidFill>
                  <a:schemeClr val="tx1"/>
                </a:solidFill>
                <a:latin typeface="Arial" charset="0"/>
              </a:rPr>
              <a:t>theresa@tzellyouthexchange.com</a:t>
            </a:r>
            <a:endParaRPr lang="en-US" sz="4000" dirty="0">
              <a:solidFill>
                <a:schemeClr val="tx1"/>
              </a:solidFill>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3600" y="533400"/>
            <a:ext cx="5943600" cy="2971800"/>
          </a:xfrm>
          <a:prstGeom prst="rect">
            <a:avLst/>
          </a:prstGeom>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z="4000" b="1" dirty="0">
                <a:solidFill>
                  <a:srgbClr val="33CCCC"/>
                </a:solidFill>
                <a:latin typeface="Georgia" pitchFamily="18" charset="0"/>
              </a:rPr>
              <a:t>RECEIVING DOCUMENTS ONLINE</a:t>
            </a:r>
          </a:p>
        </p:txBody>
      </p:sp>
      <p:sp>
        <p:nvSpPr>
          <p:cNvPr id="217091" name="Rectangle 3"/>
          <p:cNvSpPr>
            <a:spLocks noGrp="1" noChangeArrowheads="1"/>
          </p:cNvSpPr>
          <p:nvPr>
            <p:ph idx="1"/>
          </p:nvPr>
        </p:nvSpPr>
        <p:spPr>
          <a:xfrm>
            <a:off x="457200" y="1905001"/>
            <a:ext cx="8229600" cy="3581400"/>
          </a:xfrm>
        </p:spPr>
        <p:txBody>
          <a:bodyPr/>
          <a:lstStyle/>
          <a:p>
            <a:r>
              <a:rPr lang="en-US" dirty="0" smtClean="0">
                <a:latin typeface="Georgia" pitchFamily="18" charset="0"/>
              </a:rPr>
              <a:t>Students will create a username and password when registering.</a:t>
            </a:r>
            <a:endParaRPr lang="en-US" dirty="0">
              <a:latin typeface="Georgia" pitchFamily="18" charset="0"/>
            </a:endParaRPr>
          </a:p>
          <a:p>
            <a:pPr>
              <a:buFontTx/>
              <a:buNone/>
            </a:pPr>
            <a:endParaRPr lang="en-US" dirty="0">
              <a:latin typeface="Georgia" pitchFamily="18" charset="0"/>
            </a:endParaRPr>
          </a:p>
          <a:p>
            <a:r>
              <a:rPr lang="en-US" dirty="0">
                <a:latin typeface="Georgia" pitchFamily="18" charset="0"/>
              </a:rPr>
              <a:t>CHECK YOUR ACCOUNT OFTEN FOR UPDATES</a:t>
            </a:r>
          </a:p>
          <a:p>
            <a:endParaRPr lang="en-US" dirty="0">
              <a:solidFill>
                <a:schemeClr val="bg1"/>
              </a:solidFill>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sz="4000" b="1" dirty="0">
                <a:solidFill>
                  <a:srgbClr val="33CCCC"/>
                </a:solidFill>
                <a:latin typeface="Georgia" pitchFamily="18" charset="0"/>
              </a:rPr>
              <a:t>COMPLETING DOCUMENTS</a:t>
            </a:r>
          </a:p>
        </p:txBody>
      </p:sp>
      <p:sp>
        <p:nvSpPr>
          <p:cNvPr id="228355" name="Rectangle 3"/>
          <p:cNvSpPr>
            <a:spLocks noGrp="1" noChangeArrowheads="1"/>
          </p:cNvSpPr>
          <p:nvPr>
            <p:ph idx="1"/>
          </p:nvPr>
        </p:nvSpPr>
        <p:spPr/>
        <p:txBody>
          <a:bodyPr/>
          <a:lstStyle/>
          <a:p>
            <a:r>
              <a:rPr lang="en-US" dirty="0">
                <a:latin typeface="Georgia" pitchFamily="18" charset="0"/>
              </a:rPr>
              <a:t>Read through everything before beginning to fill out any papers</a:t>
            </a:r>
          </a:p>
          <a:p>
            <a:endParaRPr lang="en-US" dirty="0">
              <a:latin typeface="Georgia" pitchFamily="18" charset="0"/>
            </a:endParaRPr>
          </a:p>
          <a:p>
            <a:r>
              <a:rPr lang="en-US" dirty="0">
                <a:latin typeface="Georgia" pitchFamily="18" charset="0"/>
              </a:rPr>
              <a:t>Use your full name as it appears on your passport</a:t>
            </a:r>
          </a:p>
          <a:p>
            <a:pPr>
              <a:buFontTx/>
              <a:buNone/>
            </a:pPr>
            <a:endParaRPr lang="en-US" dirty="0">
              <a:latin typeface="Georgia" pitchFamily="18" charset="0"/>
            </a:endParaRPr>
          </a:p>
          <a:p>
            <a:r>
              <a:rPr lang="en-US" dirty="0">
                <a:latin typeface="Georgia" pitchFamily="18" charset="0"/>
              </a:rPr>
              <a:t>Pay close attention to samples</a:t>
            </a:r>
          </a:p>
          <a:p>
            <a:endParaRPr lang="en-US" dirty="0">
              <a:solidFill>
                <a:schemeClr val="bg1"/>
              </a:solidFill>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399"/>
          </a:xfrm>
        </p:spPr>
        <p:txBody>
          <a:bodyPr/>
          <a:lstStyle/>
          <a:p>
            <a:r>
              <a:rPr lang="en-US" sz="4000" b="1" dirty="0" smtClean="0">
                <a:solidFill>
                  <a:srgbClr val="33CCCC"/>
                </a:solidFill>
                <a:latin typeface="Georgia" pitchFamily="18" charset="0"/>
              </a:rPr>
              <a:t>DOCUMENTS</a:t>
            </a:r>
            <a:endParaRPr lang="en-US" sz="4000" b="1" dirty="0">
              <a:solidFill>
                <a:srgbClr val="33CCCC"/>
              </a:solidFill>
              <a:latin typeface="Georgia" pitchFamily="18" charset="0"/>
            </a:endParaRPr>
          </a:p>
        </p:txBody>
      </p:sp>
      <p:sp>
        <p:nvSpPr>
          <p:cNvPr id="5" name="Subtitle 4"/>
          <p:cNvSpPr>
            <a:spLocks noGrp="1"/>
          </p:cNvSpPr>
          <p:nvPr>
            <p:ph type="subTitle" idx="1"/>
          </p:nvPr>
        </p:nvSpPr>
        <p:spPr>
          <a:xfrm>
            <a:off x="228600" y="685800"/>
            <a:ext cx="8610600" cy="4953000"/>
          </a:xfrm>
        </p:spPr>
        <p:txBody>
          <a:bodyPr/>
          <a:lstStyle/>
          <a:p>
            <a:pPr lvl="1" algn="l">
              <a:buFont typeface="Arial" pitchFamily="34" charset="0"/>
              <a:buChar char="•"/>
            </a:pPr>
            <a:r>
              <a:rPr lang="en-US" sz="2600" dirty="0" smtClean="0">
                <a:solidFill>
                  <a:schemeClr val="tx1"/>
                </a:solidFill>
                <a:latin typeface="Georgia" pitchFamily="18" charset="0"/>
              </a:rPr>
              <a:t>	Some documents will require notarization; if you          	do not know a notary public look for one in the  	yellow pages (</a:t>
            </a:r>
            <a:r>
              <a:rPr lang="en-US" sz="2600" dirty="0" smtClean="0">
                <a:solidFill>
                  <a:srgbClr val="FFFF00"/>
                </a:solidFill>
                <a:latin typeface="Georgia" pitchFamily="18" charset="0"/>
              </a:rPr>
              <a:t>www.yellowpages.com</a:t>
            </a:r>
            <a:r>
              <a:rPr lang="en-US" sz="2600" dirty="0" smtClean="0">
                <a:solidFill>
                  <a:schemeClr val="tx1"/>
                </a:solidFill>
                <a:latin typeface="Georgia" pitchFamily="18" charset="0"/>
              </a:rPr>
              <a:t>) </a:t>
            </a:r>
          </a:p>
          <a:p>
            <a:pPr lvl="1" algn="l">
              <a:buFont typeface="Arial" pitchFamily="34" charset="0"/>
              <a:buChar char="•"/>
            </a:pPr>
            <a:r>
              <a:rPr lang="en-US" sz="2600" dirty="0" smtClean="0">
                <a:solidFill>
                  <a:schemeClr val="tx1"/>
                </a:solidFill>
                <a:latin typeface="Georgia" pitchFamily="18" charset="0"/>
              </a:rPr>
              <a:t>	If biological  parents do not reside together, two 	separate forms may be completed and notarized 	separately</a:t>
            </a:r>
          </a:p>
          <a:p>
            <a:pPr lvl="1" algn="l">
              <a:buFont typeface="Arial" pitchFamily="34" charset="0"/>
              <a:buChar char="•"/>
            </a:pPr>
            <a:r>
              <a:rPr lang="en-US" sz="2600" dirty="0" smtClean="0">
                <a:solidFill>
                  <a:schemeClr val="tx1"/>
                </a:solidFill>
                <a:latin typeface="Georgia" pitchFamily="18" charset="0"/>
              </a:rPr>
              <a:t>    Many (but not all) Consulates require submission 	of  the applicants birth certificate WITH A RAISED 	SEAL.  If you only have one original birth 	certificate it is a good idea to get another certified 	copy now </a:t>
            </a:r>
            <a:r>
              <a:rPr lang="en-US" sz="2600" dirty="0" smtClean="0">
                <a:solidFill>
                  <a:srgbClr val="FFFF00"/>
                </a:solidFill>
                <a:latin typeface="Georgia" pitchFamily="18" charset="0"/>
              </a:rPr>
              <a:t>(www.vitalchek.com) </a:t>
            </a:r>
          </a:p>
        </p:txBody>
      </p:sp>
      <p:sp>
        <p:nvSpPr>
          <p:cNvPr id="4" name="Footer Placeholder 3"/>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685800" y="1066800"/>
            <a:ext cx="7772400" cy="6019800"/>
          </a:xfrm>
        </p:spPr>
        <p:txBody>
          <a:bodyPr/>
          <a:lstStyle/>
          <a:p>
            <a:r>
              <a:rPr lang="en-US" dirty="0">
                <a:latin typeface="Arial" charset="0"/>
              </a:rPr>
              <a:t>Sign all documents in blue ink</a:t>
            </a:r>
          </a:p>
          <a:p>
            <a:pPr>
              <a:buFontTx/>
              <a:buNone/>
            </a:pPr>
            <a:endParaRPr lang="en-US" dirty="0">
              <a:latin typeface="Arial" charset="0"/>
            </a:endParaRPr>
          </a:p>
          <a:p>
            <a:r>
              <a:rPr lang="en-US" dirty="0">
                <a:latin typeface="Arial" charset="0"/>
              </a:rPr>
              <a:t>Print out a copy of all documents you complete to keep at home </a:t>
            </a:r>
          </a:p>
          <a:p>
            <a:pPr>
              <a:buFontTx/>
              <a:buNone/>
            </a:pPr>
            <a:endParaRPr lang="en-US" dirty="0">
              <a:latin typeface="Arial" charset="0"/>
            </a:endParaRPr>
          </a:p>
          <a:p>
            <a:r>
              <a:rPr lang="en-US" dirty="0">
                <a:latin typeface="Arial" charset="0"/>
              </a:rPr>
              <a:t>Use your document checklist</a:t>
            </a:r>
          </a:p>
          <a:p>
            <a:pPr>
              <a:buNone/>
            </a:pPr>
            <a:endParaRPr lang="en-US" dirty="0">
              <a:solidFill>
                <a:schemeClr val="bg1"/>
              </a:solidFill>
              <a:latin typeface="Arial" charset="0"/>
            </a:endParaRPr>
          </a:p>
          <a:p>
            <a:endParaRPr lang="en-US" dirty="0">
              <a:solidFill>
                <a:schemeClr val="bg1"/>
              </a:solidFill>
              <a:latin typeface="Arial" charset="0"/>
            </a:endParaRPr>
          </a:p>
          <a:p>
            <a:pPr>
              <a:buFontTx/>
              <a:buNone/>
            </a:pPr>
            <a:endParaRPr lang="en-US" dirty="0">
              <a:solidFill>
                <a:schemeClr val="bg1"/>
              </a:solidFill>
              <a:latin typeface="Arial" charset="0"/>
            </a:endParaRPr>
          </a:p>
          <a:p>
            <a:pPr>
              <a:buFontTx/>
              <a:buNone/>
            </a:pPr>
            <a:endParaRPr lang="en-US" dirty="0">
              <a:solidFill>
                <a:schemeClr val="bg1"/>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a:solidFill>
                  <a:srgbClr val="FFFF00"/>
                </a:solidFill>
                <a:latin typeface="Georgia" pitchFamily="18" charset="0"/>
              </a:rPr>
              <a:t>ADHERE TO DEADLINES!</a:t>
            </a:r>
          </a:p>
        </p:txBody>
      </p:sp>
      <p:pic>
        <p:nvPicPr>
          <p:cNvPr id="210948" name="Picture 4" descr="j0309640"/>
          <p:cNvPicPr>
            <a:picLocks noChangeAspect="1" noChangeArrowheads="1"/>
          </p:cNvPicPr>
          <p:nvPr/>
        </p:nvPicPr>
        <p:blipFill>
          <a:blip r:embed="rId3" cstate="print"/>
          <a:srcRect/>
          <a:stretch>
            <a:fillRect/>
          </a:stretch>
        </p:blipFill>
        <p:spPr bwMode="auto">
          <a:xfrm>
            <a:off x="2057400" y="1143000"/>
            <a:ext cx="5181600" cy="3962400"/>
          </a:xfrm>
          <a:prstGeom prst="rect">
            <a:avLst/>
          </a:prstGeom>
          <a:noFill/>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r>
              <a:rPr lang="en-US" b="1" dirty="0">
                <a:solidFill>
                  <a:srgbClr val="33CCCC"/>
                </a:solidFill>
                <a:latin typeface="Georgia" pitchFamily="18" charset="0"/>
              </a:rPr>
              <a:t>PASSPORT</a:t>
            </a:r>
          </a:p>
        </p:txBody>
      </p:sp>
      <p:sp>
        <p:nvSpPr>
          <p:cNvPr id="20487" name="Rectangle 7"/>
          <p:cNvSpPr>
            <a:spLocks noGrp="1" noChangeArrowheads="1"/>
          </p:cNvSpPr>
          <p:nvPr>
            <p:ph type="body" sz="half" idx="1"/>
          </p:nvPr>
        </p:nvSpPr>
        <p:spPr>
          <a:xfrm>
            <a:off x="381000" y="990600"/>
            <a:ext cx="4114800" cy="5029200"/>
          </a:xfrm>
        </p:spPr>
        <p:txBody>
          <a:bodyPr/>
          <a:lstStyle/>
          <a:p>
            <a:r>
              <a:rPr lang="en-US" sz="2800" dirty="0">
                <a:latin typeface="Arial" charset="0"/>
              </a:rPr>
              <a:t>ALL students will need a valid passport in order to travel</a:t>
            </a:r>
          </a:p>
          <a:p>
            <a:r>
              <a:rPr lang="en-US" sz="2800" dirty="0">
                <a:latin typeface="Arial" charset="0"/>
              </a:rPr>
              <a:t>Must be valid for at least 6 months from your expected date of return</a:t>
            </a:r>
          </a:p>
          <a:p>
            <a:r>
              <a:rPr lang="en-US" sz="2800" dirty="0">
                <a:latin typeface="Arial" charset="0"/>
              </a:rPr>
              <a:t>Sign full name in blue or black ink only</a:t>
            </a:r>
          </a:p>
        </p:txBody>
      </p:sp>
      <p:pic>
        <p:nvPicPr>
          <p:cNvPr id="20491" name="Picture 11" descr="MPj04037340000[1]"/>
          <p:cNvPicPr>
            <a:picLocks noGrp="1" noChangeAspect="1" noChangeArrowheads="1"/>
          </p:cNvPicPr>
          <p:nvPr>
            <p:ph type="clipArt" sz="half" idx="2"/>
          </p:nvPr>
        </p:nvPicPr>
        <p:blipFill>
          <a:blip r:embed="rId3" cstate="print"/>
          <a:srcRect/>
          <a:stretch>
            <a:fillRect/>
          </a:stretch>
        </p:blipFill>
        <p:spPr>
          <a:xfrm>
            <a:off x="4876800" y="1447800"/>
            <a:ext cx="3276600" cy="3622675"/>
          </a:xfrm>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a:xfrm>
            <a:off x="685800" y="152400"/>
            <a:ext cx="7772400" cy="838200"/>
          </a:xfrm>
        </p:spPr>
        <p:txBody>
          <a:bodyPr/>
          <a:lstStyle/>
          <a:p>
            <a:r>
              <a:rPr lang="en-US" b="1" dirty="0">
                <a:solidFill>
                  <a:srgbClr val="33CCCC"/>
                </a:solidFill>
                <a:latin typeface="Georgia" pitchFamily="18" charset="0"/>
              </a:rPr>
              <a:t>PASSPORTS</a:t>
            </a:r>
          </a:p>
        </p:txBody>
      </p:sp>
      <p:pic>
        <p:nvPicPr>
          <p:cNvPr id="22536" name="Picture 8" descr="MPj04037340000[1]"/>
          <p:cNvPicPr>
            <a:picLocks noGrp="1" noChangeAspect="1" noChangeArrowheads="1"/>
          </p:cNvPicPr>
          <p:nvPr>
            <p:ph type="clipArt" sz="half" idx="1"/>
          </p:nvPr>
        </p:nvPicPr>
        <p:blipFill>
          <a:blip r:embed="rId3" cstate="print"/>
          <a:srcRect/>
          <a:stretch>
            <a:fillRect/>
          </a:stretch>
        </p:blipFill>
        <p:spPr>
          <a:xfrm>
            <a:off x="760836" y="1187149"/>
            <a:ext cx="3534336" cy="3764836"/>
          </a:xfrm>
          <a:ln/>
        </p:spPr>
      </p:pic>
      <p:sp>
        <p:nvSpPr>
          <p:cNvPr id="22531" name="Rectangle 3"/>
          <p:cNvSpPr>
            <a:spLocks noGrp="1" noChangeArrowheads="1"/>
          </p:cNvSpPr>
          <p:nvPr>
            <p:ph type="body" sz="half" idx="2"/>
          </p:nvPr>
        </p:nvSpPr>
        <p:spPr>
          <a:xfrm>
            <a:off x="4648200" y="1371600"/>
            <a:ext cx="3810000" cy="4724400"/>
          </a:xfrm>
        </p:spPr>
        <p:txBody>
          <a:bodyPr/>
          <a:lstStyle/>
          <a:p>
            <a:pPr>
              <a:lnSpc>
                <a:spcPct val="90000"/>
              </a:lnSpc>
            </a:pPr>
            <a:r>
              <a:rPr lang="en-US" sz="2800" dirty="0">
                <a:latin typeface="Georgia" pitchFamily="18" charset="0"/>
              </a:rPr>
              <a:t>Parents should have a valid passport in case an emergency arises</a:t>
            </a:r>
          </a:p>
          <a:p>
            <a:pPr>
              <a:lnSpc>
                <a:spcPct val="90000"/>
              </a:lnSpc>
              <a:buFontTx/>
              <a:buNone/>
            </a:pPr>
            <a:endParaRPr lang="en-US" sz="2800" dirty="0">
              <a:latin typeface="Georgia" pitchFamily="18" charset="0"/>
            </a:endParaRPr>
          </a:p>
          <a:p>
            <a:pPr>
              <a:lnSpc>
                <a:spcPct val="90000"/>
              </a:lnSpc>
            </a:pPr>
            <a:r>
              <a:rPr lang="en-US" sz="2800" dirty="0">
                <a:latin typeface="Georgia" pitchFamily="18" charset="0"/>
              </a:rPr>
              <a:t>Always send passports through traceable mail</a:t>
            </a:r>
          </a:p>
          <a:p>
            <a:pPr>
              <a:lnSpc>
                <a:spcPct val="90000"/>
              </a:lnSpc>
              <a:buFontTx/>
              <a:buNone/>
            </a:pPr>
            <a:endParaRPr lang="en-US" sz="2800" dirty="0">
              <a:solidFill>
                <a:schemeClr val="bg1"/>
              </a:solidFill>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85800" y="0"/>
            <a:ext cx="7772400" cy="990600"/>
          </a:xfrm>
        </p:spPr>
        <p:txBody>
          <a:bodyPr/>
          <a:lstStyle/>
          <a:p>
            <a:r>
              <a:rPr lang="en-US" b="1" dirty="0" smtClean="0">
                <a:solidFill>
                  <a:srgbClr val="33CCCC"/>
                </a:solidFill>
                <a:latin typeface="Georgia" pitchFamily="18" charset="0"/>
              </a:rPr>
              <a:t>VISA APPLICATION </a:t>
            </a:r>
            <a:r>
              <a:rPr lang="en-US" b="1" dirty="0">
                <a:solidFill>
                  <a:srgbClr val="33CCCC"/>
                </a:solidFill>
                <a:latin typeface="Georgia" pitchFamily="18" charset="0"/>
              </a:rPr>
              <a:t>PHOTOS</a:t>
            </a:r>
          </a:p>
        </p:txBody>
      </p:sp>
      <p:pic>
        <p:nvPicPr>
          <p:cNvPr id="289800" name="Picture 8" descr="ACCEPTABLE PASSPORT PHOTO"/>
          <p:cNvPicPr>
            <a:picLocks noGrp="1" noChangeAspect="1" noChangeArrowheads="1"/>
          </p:cNvPicPr>
          <p:nvPr>
            <p:ph sz="half" idx="1"/>
          </p:nvPr>
        </p:nvPicPr>
        <p:blipFill>
          <a:blip r:embed="rId3" cstate="print"/>
          <a:srcRect/>
          <a:stretch>
            <a:fillRect/>
          </a:stretch>
        </p:blipFill>
        <p:spPr>
          <a:xfrm>
            <a:off x="1219200" y="1371600"/>
            <a:ext cx="6705600" cy="4051300"/>
          </a:xfrm>
          <a:noFill/>
          <a:ln/>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85800" y="533400"/>
            <a:ext cx="7772400" cy="838200"/>
          </a:xfrm>
        </p:spPr>
        <p:txBody>
          <a:bodyPr/>
          <a:lstStyle/>
          <a:p>
            <a:r>
              <a:rPr lang="en-US" sz="3600" b="1" dirty="0" smtClean="0">
                <a:solidFill>
                  <a:srgbClr val="33CCCC"/>
                </a:solidFill>
                <a:latin typeface="Georgia" pitchFamily="18" charset="0"/>
              </a:rPr>
              <a:t>APPLICATION PHOTOS</a:t>
            </a:r>
            <a:br>
              <a:rPr lang="en-US" sz="3600" b="1" dirty="0" smtClean="0">
                <a:solidFill>
                  <a:srgbClr val="33CCCC"/>
                </a:solidFill>
                <a:latin typeface="Georgia" pitchFamily="18" charset="0"/>
              </a:rPr>
            </a:br>
            <a:r>
              <a:rPr lang="en-US" sz="3600" b="1" dirty="0" smtClean="0">
                <a:solidFill>
                  <a:srgbClr val="33CCCC"/>
                </a:solidFill>
                <a:latin typeface="Georgia" pitchFamily="18" charset="0"/>
              </a:rPr>
              <a:t>(PASSPORT SIZE &amp;QUALITY)</a:t>
            </a:r>
            <a:endParaRPr lang="en-US" sz="3600" b="1" dirty="0">
              <a:solidFill>
                <a:srgbClr val="33CCCC"/>
              </a:solidFill>
              <a:latin typeface="Georgia" pitchFamily="18" charset="0"/>
            </a:endParaRPr>
          </a:p>
        </p:txBody>
      </p:sp>
      <p:sp>
        <p:nvSpPr>
          <p:cNvPr id="291843" name="Rectangle 3"/>
          <p:cNvSpPr>
            <a:spLocks noGrp="1" noChangeArrowheads="1"/>
          </p:cNvSpPr>
          <p:nvPr>
            <p:ph idx="1"/>
          </p:nvPr>
        </p:nvSpPr>
        <p:spPr>
          <a:xfrm>
            <a:off x="533400" y="1752600"/>
            <a:ext cx="7772400" cy="5105400"/>
          </a:xfrm>
        </p:spPr>
        <p:txBody>
          <a:bodyPr/>
          <a:lstStyle/>
          <a:p>
            <a:r>
              <a:rPr lang="en-US" dirty="0"/>
              <a:t>Do NOT submit your own digital photos</a:t>
            </a:r>
          </a:p>
          <a:p>
            <a:r>
              <a:rPr lang="en-US" dirty="0"/>
              <a:t>Do NOT submit class photos, family photos, snapshots or other “personal” photographs</a:t>
            </a:r>
          </a:p>
          <a:p>
            <a:r>
              <a:rPr lang="en-US" dirty="0"/>
              <a:t>Save yourself (and us) time and go to a local drugstore, </a:t>
            </a:r>
            <a:r>
              <a:rPr lang="en-US" dirty="0" err="1"/>
              <a:t>WalMart</a:t>
            </a:r>
            <a:r>
              <a:rPr lang="en-US" dirty="0"/>
              <a:t>, or other retail location that takes PROFESSIONAL PASSPORT PHOTOS</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sz="quarter"/>
          </p:nvPr>
        </p:nvSpPr>
        <p:spPr>
          <a:xfrm>
            <a:off x="533400" y="609600"/>
            <a:ext cx="4191000" cy="1143000"/>
          </a:xfrm>
        </p:spPr>
        <p:txBody>
          <a:bodyPr/>
          <a:lstStyle/>
          <a:p>
            <a:r>
              <a:rPr lang="en-US" sz="2800" dirty="0">
                <a:solidFill>
                  <a:srgbClr val="00FF00"/>
                </a:solidFill>
                <a:latin typeface="Georgia" pitchFamily="18" charset="0"/>
              </a:rPr>
              <a:t>ACCEPTABLE PHOTOS</a:t>
            </a:r>
            <a:r>
              <a:rPr lang="en-US" sz="2800" dirty="0">
                <a:solidFill>
                  <a:schemeClr val="bg1"/>
                </a:solidFill>
                <a:latin typeface="Georgia" pitchFamily="18" charset="0"/>
              </a:rPr>
              <a:t> </a:t>
            </a:r>
          </a:p>
        </p:txBody>
      </p:sp>
      <p:pic>
        <p:nvPicPr>
          <p:cNvPr id="292881" name="Picture 17" descr="good 1"/>
          <p:cNvPicPr>
            <a:picLocks noGrp="1" noChangeAspect="1" noChangeArrowheads="1"/>
          </p:cNvPicPr>
          <p:nvPr>
            <p:ph sz="quarter" idx="1"/>
          </p:nvPr>
        </p:nvPicPr>
        <p:blipFill>
          <a:blip r:embed="rId3" cstate="print"/>
          <a:srcRect/>
          <a:stretch>
            <a:fillRect/>
          </a:stretch>
        </p:blipFill>
        <p:spPr>
          <a:xfrm>
            <a:off x="533400" y="2362200"/>
            <a:ext cx="3810000" cy="1768475"/>
          </a:xfrm>
          <a:noFill/>
          <a:ln/>
        </p:spPr>
      </p:pic>
      <p:pic>
        <p:nvPicPr>
          <p:cNvPr id="292882" name="Picture 18" descr="hair covers face"/>
          <p:cNvPicPr>
            <a:picLocks noGrp="1" noChangeAspect="1" noChangeArrowheads="1"/>
          </p:cNvPicPr>
          <p:nvPr>
            <p:ph sz="quarter" idx="2"/>
          </p:nvPr>
        </p:nvPicPr>
        <p:blipFill>
          <a:blip r:embed="rId4" cstate="print"/>
          <a:srcRect/>
          <a:stretch>
            <a:fillRect/>
          </a:stretch>
        </p:blipFill>
        <p:spPr>
          <a:xfrm>
            <a:off x="4953000" y="1828800"/>
            <a:ext cx="1323975" cy="1657350"/>
          </a:xfrm>
          <a:noFill/>
          <a:ln/>
        </p:spPr>
      </p:pic>
      <p:pic>
        <p:nvPicPr>
          <p:cNvPr id="292884" name="Picture 20" descr="MPj04394240000[1]"/>
          <p:cNvPicPr>
            <a:picLocks noGrp="1" noChangeAspect="1" noChangeArrowheads="1"/>
          </p:cNvPicPr>
          <p:nvPr>
            <p:ph sz="quarter" idx="3"/>
          </p:nvPr>
        </p:nvPicPr>
        <p:blipFill>
          <a:blip r:embed="rId5" cstate="print"/>
          <a:srcRect/>
          <a:stretch>
            <a:fillRect/>
          </a:stretch>
        </p:blipFill>
        <p:spPr>
          <a:xfrm>
            <a:off x="5410200" y="3581400"/>
            <a:ext cx="2955925" cy="1981200"/>
          </a:xfrm>
          <a:noFill/>
          <a:ln/>
        </p:spPr>
      </p:pic>
      <p:pic>
        <p:nvPicPr>
          <p:cNvPr id="292883" name="Picture 19" descr="shadow over face"/>
          <p:cNvPicPr>
            <a:picLocks noGrp="1" noChangeAspect="1" noChangeArrowheads="1"/>
          </p:cNvPicPr>
          <p:nvPr>
            <p:ph sz="quarter" idx="4"/>
          </p:nvPr>
        </p:nvPicPr>
        <p:blipFill>
          <a:blip r:embed="rId6" cstate="print"/>
          <a:srcRect/>
          <a:stretch>
            <a:fillRect/>
          </a:stretch>
        </p:blipFill>
        <p:spPr>
          <a:xfrm>
            <a:off x="7543800" y="1752600"/>
            <a:ext cx="1295400" cy="1685925"/>
          </a:xfrm>
          <a:noFill/>
          <a:ln/>
        </p:spPr>
      </p:pic>
      <p:sp>
        <p:nvSpPr>
          <p:cNvPr id="292880" name="Rectangle 16"/>
          <p:cNvSpPr>
            <a:spLocks noChangeArrowheads="1"/>
          </p:cNvSpPr>
          <p:nvPr/>
        </p:nvSpPr>
        <p:spPr bwMode="auto">
          <a:xfrm>
            <a:off x="4648200" y="609600"/>
            <a:ext cx="4191000" cy="1143000"/>
          </a:xfrm>
          <a:prstGeom prst="rect">
            <a:avLst/>
          </a:prstGeom>
          <a:noFill/>
          <a:ln w="9525">
            <a:noFill/>
            <a:miter lim="800000"/>
            <a:headEnd/>
            <a:tailEnd/>
          </a:ln>
          <a:effectLst/>
        </p:spPr>
        <p:txBody>
          <a:bodyPr anchor="ctr"/>
          <a:lstStyle/>
          <a:p>
            <a:pPr algn="ctr"/>
            <a:r>
              <a:rPr lang="en-US" sz="2800" b="0" dirty="0">
                <a:solidFill>
                  <a:srgbClr val="FF0000"/>
                </a:solidFill>
                <a:latin typeface="Georgia" pitchFamily="18" charset="0"/>
              </a:rPr>
              <a:t>NON- ACCEPTABLE PHOTOS</a:t>
            </a:r>
            <a:r>
              <a:rPr lang="en-US" sz="4000" b="0" dirty="0">
                <a:solidFill>
                  <a:srgbClr val="FF0000"/>
                </a:solidFill>
                <a:latin typeface="Times New Roman" pitchFamily="18" charset="0"/>
              </a:rPr>
              <a:t> </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0"/>
            <a:ext cx="7772400" cy="1219200"/>
          </a:xfrm>
        </p:spPr>
        <p:txBody>
          <a:bodyPr/>
          <a:lstStyle/>
          <a:p>
            <a:r>
              <a:rPr lang="en-US" sz="3600" b="1" dirty="0">
                <a:solidFill>
                  <a:srgbClr val="33CCCC"/>
                </a:solidFill>
                <a:latin typeface="Georgia" pitchFamily="18" charset="0"/>
              </a:rPr>
              <a:t>ABOUT OUR AGENCY AND THE ROTARY DEPARTMENT</a:t>
            </a:r>
          </a:p>
        </p:txBody>
      </p:sp>
      <p:sp>
        <p:nvSpPr>
          <p:cNvPr id="246787" name="Rectangle 3"/>
          <p:cNvSpPr>
            <a:spLocks noGrp="1" noChangeArrowheads="1"/>
          </p:cNvSpPr>
          <p:nvPr>
            <p:ph type="body" sz="half" idx="1"/>
          </p:nvPr>
        </p:nvSpPr>
        <p:spPr>
          <a:xfrm>
            <a:off x="685800" y="1143000"/>
            <a:ext cx="3810000" cy="4953000"/>
          </a:xfrm>
          <a:noFill/>
        </p:spPr>
        <p:txBody>
          <a:bodyPr/>
          <a:lstStyle/>
          <a:p>
            <a:pPr>
              <a:lnSpc>
                <a:spcPct val="80000"/>
              </a:lnSpc>
            </a:pPr>
            <a:r>
              <a:rPr lang="en-US" sz="2400" dirty="0">
                <a:latin typeface="Arial" charset="0"/>
              </a:rPr>
              <a:t>Over 65 years in the travel industry	</a:t>
            </a:r>
          </a:p>
          <a:p>
            <a:pPr>
              <a:lnSpc>
                <a:spcPct val="80000"/>
              </a:lnSpc>
            </a:pPr>
            <a:r>
              <a:rPr lang="en-US" sz="2400" dirty="0">
                <a:latin typeface="Arial" charset="0"/>
              </a:rPr>
              <a:t>Full-service agency offering leisure, corporate, group and meeting travel services</a:t>
            </a:r>
          </a:p>
          <a:p>
            <a:pPr>
              <a:lnSpc>
                <a:spcPct val="80000"/>
              </a:lnSpc>
            </a:pPr>
            <a:r>
              <a:rPr lang="en-US" sz="2400" dirty="0">
                <a:latin typeface="Arial" charset="0"/>
              </a:rPr>
              <a:t>Over 30 years arranging Rotary Youth Exchange travel and documentation</a:t>
            </a:r>
          </a:p>
          <a:p>
            <a:pPr>
              <a:lnSpc>
                <a:spcPct val="80000"/>
              </a:lnSpc>
            </a:pPr>
            <a:r>
              <a:rPr lang="en-US" sz="2400" dirty="0">
                <a:latin typeface="Arial" charset="0"/>
              </a:rPr>
              <a:t>Three full-time agents dedicated to Rotary Students and their parents</a:t>
            </a:r>
          </a:p>
          <a:p>
            <a:pPr>
              <a:lnSpc>
                <a:spcPct val="80000"/>
              </a:lnSpc>
            </a:pPr>
            <a:endParaRPr lang="en-US" sz="2400" dirty="0">
              <a:solidFill>
                <a:schemeClr val="bg1"/>
              </a:solidFill>
              <a:latin typeface="Arial" charset="0"/>
            </a:endParaRPr>
          </a:p>
        </p:txBody>
      </p:sp>
      <p:pic>
        <p:nvPicPr>
          <p:cNvPr id="246789" name="Picture 5" descr="j0402570"/>
          <p:cNvPicPr>
            <a:picLocks noGrp="1" noChangeAspect="1" noChangeArrowheads="1"/>
          </p:cNvPicPr>
          <p:nvPr>
            <p:ph sz="half" idx="2"/>
          </p:nvPr>
        </p:nvPicPr>
        <p:blipFill>
          <a:blip r:embed="rId3" cstate="print"/>
          <a:srcRect/>
          <a:stretch>
            <a:fillRect/>
          </a:stretch>
        </p:blipFill>
        <p:spPr>
          <a:xfrm>
            <a:off x="4953000" y="1828800"/>
            <a:ext cx="3810000" cy="2895600"/>
          </a:xfrm>
          <a:noFill/>
          <a:ln/>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6477000" y="2743200"/>
            <a:ext cx="2438400" cy="457200"/>
          </a:xfrm>
          <a:prstGeom prst="rect">
            <a:avLst/>
          </a:prstGeom>
          <a:noFill/>
          <a:ln w="9525">
            <a:noFill/>
            <a:miter lim="800000"/>
            <a:headEnd/>
            <a:tailEnd/>
          </a:ln>
          <a:effectLst/>
        </p:spPr>
        <p:txBody>
          <a:bodyPr>
            <a:spAutoFit/>
          </a:bodyPr>
          <a:lstStyle/>
          <a:p>
            <a:endParaRPr lang="en-US" sz="2400" b="0">
              <a:latin typeface="Times New Roman" pitchFamily="18" charset="0"/>
            </a:endParaRPr>
          </a:p>
        </p:txBody>
      </p:sp>
      <p:sp>
        <p:nvSpPr>
          <p:cNvPr id="195589" name="Rectangle 5"/>
          <p:cNvSpPr>
            <a:spLocks noGrp="1" noChangeArrowheads="1"/>
          </p:cNvSpPr>
          <p:nvPr>
            <p:ph type="title"/>
          </p:nvPr>
        </p:nvSpPr>
        <p:spPr>
          <a:xfrm>
            <a:off x="685800" y="0"/>
            <a:ext cx="7772400" cy="685800"/>
          </a:xfrm>
        </p:spPr>
        <p:txBody>
          <a:bodyPr/>
          <a:lstStyle/>
          <a:p>
            <a:r>
              <a:rPr lang="en-US" sz="3600" b="1" dirty="0">
                <a:solidFill>
                  <a:srgbClr val="33CCCC"/>
                </a:solidFill>
                <a:latin typeface="Georgia" pitchFamily="18" charset="0"/>
              </a:rPr>
              <a:t>ROTARY GUARANTEE FORM</a:t>
            </a:r>
          </a:p>
        </p:txBody>
      </p:sp>
      <p:sp>
        <p:nvSpPr>
          <p:cNvPr id="195590" name="Rectangle 6"/>
          <p:cNvSpPr>
            <a:spLocks noGrp="1" noChangeArrowheads="1"/>
          </p:cNvSpPr>
          <p:nvPr>
            <p:ph type="body" sz="half" idx="1"/>
          </p:nvPr>
        </p:nvSpPr>
        <p:spPr>
          <a:xfrm>
            <a:off x="228600" y="685800"/>
            <a:ext cx="4267200" cy="5410200"/>
          </a:xfrm>
        </p:spPr>
        <p:txBody>
          <a:bodyPr/>
          <a:lstStyle/>
          <a:p>
            <a:pPr>
              <a:lnSpc>
                <a:spcPct val="90000"/>
              </a:lnSpc>
            </a:pPr>
            <a:r>
              <a:rPr lang="en-US" sz="2800" dirty="0">
                <a:latin typeface="Georgia" pitchFamily="18" charset="0"/>
              </a:rPr>
              <a:t>Your official acceptance from your host country</a:t>
            </a:r>
          </a:p>
          <a:p>
            <a:pPr>
              <a:lnSpc>
                <a:spcPct val="90000"/>
              </a:lnSpc>
            </a:pPr>
            <a:r>
              <a:rPr lang="en-US" sz="2800" dirty="0">
                <a:latin typeface="Georgia" pitchFamily="18" charset="0"/>
              </a:rPr>
              <a:t>This is NOT your visa application form</a:t>
            </a:r>
          </a:p>
          <a:p>
            <a:pPr>
              <a:lnSpc>
                <a:spcPct val="90000"/>
              </a:lnSpc>
            </a:pPr>
            <a:r>
              <a:rPr lang="en-US" sz="2800" dirty="0">
                <a:latin typeface="Georgia" pitchFamily="18" charset="0"/>
              </a:rPr>
              <a:t>Sent from the host country to Rotary in the US</a:t>
            </a:r>
          </a:p>
          <a:p>
            <a:pPr>
              <a:lnSpc>
                <a:spcPct val="90000"/>
              </a:lnSpc>
            </a:pPr>
            <a:r>
              <a:rPr lang="en-US" sz="2800" dirty="0">
                <a:latin typeface="Georgia" pitchFamily="18" charset="0"/>
              </a:rPr>
              <a:t>Do NOT wait for this form to arrive before sending us your other documents</a:t>
            </a:r>
          </a:p>
        </p:txBody>
      </p:sp>
      <p:pic>
        <p:nvPicPr>
          <p:cNvPr id="7" name="ClipArt Placeholder 6" descr="Pages from rgf.png"/>
          <p:cNvPicPr>
            <a:picLocks noGrp="1" noChangeAspect="1"/>
          </p:cNvPicPr>
          <p:nvPr>
            <p:ph type="clipArt" sz="half" idx="2"/>
          </p:nvPr>
        </p:nvPicPr>
        <p:blipFill>
          <a:blip r:embed="rId3" cstate="print"/>
          <a:stretch>
            <a:fillRect/>
          </a:stretch>
        </p:blipFill>
        <p:spPr>
          <a:xfrm>
            <a:off x="4800600" y="609600"/>
            <a:ext cx="3941618" cy="4953000"/>
          </a:xfrm>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685800" y="152400"/>
            <a:ext cx="7772400" cy="1143000"/>
          </a:xfrm>
        </p:spPr>
        <p:txBody>
          <a:bodyPr/>
          <a:lstStyle/>
          <a:p>
            <a:r>
              <a:rPr lang="en-US" b="1" dirty="0">
                <a:solidFill>
                  <a:srgbClr val="33CCCC"/>
                </a:solidFill>
                <a:latin typeface="Georgia" pitchFamily="18" charset="0"/>
              </a:rPr>
              <a:t>AIRLINE TICKETS</a:t>
            </a:r>
          </a:p>
        </p:txBody>
      </p:sp>
      <p:sp>
        <p:nvSpPr>
          <p:cNvPr id="36870" name="Rectangle 6"/>
          <p:cNvSpPr>
            <a:spLocks noGrp="1" noChangeArrowheads="1"/>
          </p:cNvSpPr>
          <p:nvPr>
            <p:ph type="body" sz="half" idx="1"/>
          </p:nvPr>
        </p:nvSpPr>
        <p:spPr>
          <a:xfrm>
            <a:off x="685800" y="1219200"/>
            <a:ext cx="5105400" cy="4876800"/>
          </a:xfrm>
        </p:spPr>
        <p:txBody>
          <a:bodyPr/>
          <a:lstStyle/>
          <a:p>
            <a:r>
              <a:rPr lang="en-US" sz="2800" dirty="0">
                <a:latin typeface="Georgia" pitchFamily="18" charset="0"/>
              </a:rPr>
              <a:t>Round </a:t>
            </a:r>
            <a:r>
              <a:rPr lang="en-US" sz="2800" dirty="0" smtClean="0">
                <a:latin typeface="Georgia" pitchFamily="18" charset="0"/>
              </a:rPr>
              <a:t>trip</a:t>
            </a:r>
          </a:p>
          <a:p>
            <a:pPr>
              <a:buNone/>
            </a:pPr>
            <a:endParaRPr lang="en-US" sz="2800" dirty="0">
              <a:latin typeface="Georgia" pitchFamily="18" charset="0"/>
            </a:endParaRPr>
          </a:p>
          <a:p>
            <a:r>
              <a:rPr lang="en-US" sz="2800" dirty="0">
                <a:latin typeface="Georgia" pitchFamily="18" charset="0"/>
              </a:rPr>
              <a:t>Valid for one </a:t>
            </a:r>
            <a:r>
              <a:rPr lang="en-US" sz="2800" dirty="0" smtClean="0">
                <a:latin typeface="Georgia" pitchFamily="18" charset="0"/>
              </a:rPr>
              <a:t>year</a:t>
            </a:r>
          </a:p>
          <a:p>
            <a:pPr>
              <a:buNone/>
            </a:pPr>
            <a:endParaRPr lang="en-US" sz="2800" dirty="0">
              <a:latin typeface="Georgia" pitchFamily="18" charset="0"/>
            </a:endParaRPr>
          </a:p>
          <a:p>
            <a:r>
              <a:rPr lang="en-US" sz="2800" dirty="0" smtClean="0">
                <a:latin typeface="Georgia" pitchFamily="18" charset="0"/>
              </a:rPr>
              <a:t>Returns will changeable; at either no fee or a nominal fee charged by the airline.</a:t>
            </a:r>
            <a:endParaRPr lang="en-US" dirty="0">
              <a:latin typeface="Georgia" pitchFamily="18" charset="0"/>
            </a:endParaRPr>
          </a:p>
        </p:txBody>
      </p:sp>
      <p:pic>
        <p:nvPicPr>
          <p:cNvPr id="36876" name="Picture 12" descr="5093726"/>
          <p:cNvPicPr>
            <a:picLocks noGrp="1" noChangeAspect="1" noChangeArrowheads="1"/>
          </p:cNvPicPr>
          <p:nvPr>
            <p:ph type="clipArt" sz="half" idx="2"/>
          </p:nvPr>
        </p:nvPicPr>
        <p:blipFill>
          <a:blip r:embed="rId3" cstate="print"/>
          <a:srcRect/>
          <a:stretch>
            <a:fillRect/>
          </a:stretch>
        </p:blipFill>
        <p:spPr>
          <a:xfrm>
            <a:off x="6399213" y="838200"/>
            <a:ext cx="2744787" cy="4495800"/>
          </a:xfrm>
          <a:noFill/>
          <a:ln/>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799"/>
          </a:xfrm>
        </p:spPr>
        <p:txBody>
          <a:bodyPr/>
          <a:lstStyle/>
          <a:p>
            <a:r>
              <a:rPr lang="en-US" sz="4000" b="1" dirty="0" smtClean="0">
                <a:solidFill>
                  <a:srgbClr val="33CCCC"/>
                </a:solidFill>
                <a:latin typeface="Georgia" pitchFamily="18" charset="0"/>
                <a:cs typeface="Arial" pitchFamily="34" charset="0"/>
              </a:rPr>
              <a:t>AIRLINE TICKETS </a:t>
            </a:r>
            <a:endParaRPr lang="en-US" sz="4000" b="1" dirty="0">
              <a:solidFill>
                <a:srgbClr val="33CCCC"/>
              </a:solidFill>
              <a:latin typeface="Georgia" pitchFamily="18" charset="0"/>
              <a:cs typeface="Arial" pitchFamily="34" charset="0"/>
            </a:endParaRPr>
          </a:p>
        </p:txBody>
      </p:sp>
      <p:sp>
        <p:nvSpPr>
          <p:cNvPr id="3" name="Subtitle 2"/>
          <p:cNvSpPr>
            <a:spLocks noGrp="1"/>
          </p:cNvSpPr>
          <p:nvPr>
            <p:ph type="subTitle" idx="1"/>
          </p:nvPr>
        </p:nvSpPr>
        <p:spPr>
          <a:xfrm>
            <a:off x="381000" y="0"/>
            <a:ext cx="8534400" cy="5715000"/>
          </a:xfrm>
        </p:spPr>
        <p:txBody>
          <a:bodyPr/>
          <a:lstStyle/>
          <a:p>
            <a:pPr marL="514350" indent="-514350" algn="l"/>
            <a:endParaRPr lang="en-US" sz="3100" dirty="0" smtClean="0">
              <a:solidFill>
                <a:schemeClr val="bg1"/>
              </a:solidFill>
            </a:endParaRPr>
          </a:p>
          <a:p>
            <a:pPr marL="514350" indent="-514350" algn="l">
              <a:buFont typeface="Arial" pitchFamily="34" charset="0"/>
              <a:buChar char="•"/>
            </a:pPr>
            <a:endParaRPr lang="en-US" dirty="0" smtClean="0">
              <a:solidFill>
                <a:schemeClr val="tx1"/>
              </a:solidFill>
              <a:latin typeface="Georgia" pitchFamily="18" charset="0"/>
            </a:endParaRPr>
          </a:p>
          <a:p>
            <a:pPr marL="514350" indent="-514350" algn="l">
              <a:buFont typeface="Arial" pitchFamily="34" charset="0"/>
              <a:buChar char="•"/>
            </a:pPr>
            <a:endParaRPr lang="en-US" dirty="0" smtClean="0">
              <a:solidFill>
                <a:schemeClr val="tx1"/>
              </a:solidFill>
              <a:latin typeface="Georgia" pitchFamily="18" charset="0"/>
            </a:endParaRPr>
          </a:p>
          <a:p>
            <a:pPr marL="514350" indent="-514350" algn="l">
              <a:buFont typeface="Arial" pitchFamily="34" charset="0"/>
              <a:buChar char="•"/>
            </a:pPr>
            <a:r>
              <a:rPr lang="en-US" dirty="0" smtClean="0">
                <a:solidFill>
                  <a:schemeClr val="tx1"/>
                </a:solidFill>
                <a:latin typeface="Georgia" pitchFamily="18" charset="0"/>
              </a:rPr>
              <a:t>Airfare quotes DO NOT include taxes, airline surcharges or airfares to your final destination in your host country</a:t>
            </a:r>
          </a:p>
          <a:p>
            <a:pPr marL="514350" indent="-514350" algn="l">
              <a:buFont typeface="Arial" pitchFamily="34" charset="0"/>
              <a:buChar char="•"/>
            </a:pPr>
            <a:r>
              <a:rPr lang="en-US" dirty="0" smtClean="0">
                <a:solidFill>
                  <a:schemeClr val="tx1"/>
                </a:solidFill>
                <a:latin typeface="Georgia" pitchFamily="18" charset="0"/>
              </a:rPr>
              <a:t>Frequent flyer and internet tickets typically do not meet Rotary requirements</a:t>
            </a:r>
          </a:p>
          <a:p>
            <a:pPr marL="514350" indent="-514350" algn="l"/>
            <a:endParaRPr lang="en-US" sz="3100" dirty="0" smtClean="0">
              <a:solidFill>
                <a:schemeClr val="bg1"/>
              </a:solidFill>
            </a:endParaRPr>
          </a:p>
          <a:p>
            <a:pPr marL="514350" indent="-514350" algn="l">
              <a:buFont typeface="Arial" pitchFamily="34" charset="0"/>
              <a:buChar char="•"/>
            </a:pPr>
            <a:endParaRPr lang="en-US" sz="3100" dirty="0" smtClean="0">
              <a:solidFill>
                <a:schemeClr val="bg1"/>
              </a:solidFill>
            </a:endParaRPr>
          </a:p>
          <a:p>
            <a:pPr marL="514350" indent="-514350" algn="l">
              <a:buFont typeface="Arial" pitchFamily="34" charset="0"/>
              <a:buChar char="•"/>
            </a:pPr>
            <a:endParaRPr lang="en-US" sz="3100" dirty="0" smtClean="0">
              <a:solidFill>
                <a:schemeClr val="bg1"/>
              </a:solidFill>
            </a:endParaRPr>
          </a:p>
          <a:p>
            <a:pPr marL="514350" indent="-514350" algn="l"/>
            <a:endParaRPr lang="en-US" sz="3100" dirty="0" smtClean="0">
              <a:solidFill>
                <a:schemeClr val="bg1"/>
              </a:solidFill>
            </a:endParaRPr>
          </a:p>
          <a:p>
            <a:pPr marL="514350" indent="-514350" algn="l"/>
            <a:endParaRPr lang="en-US" sz="3100" dirty="0">
              <a:solidFill>
                <a:schemeClr val="bg1"/>
              </a:solidFill>
            </a:endParaRPr>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b="1" dirty="0" smtClean="0">
                <a:solidFill>
                  <a:srgbClr val="33CCCC"/>
                </a:solidFill>
                <a:latin typeface="Georgia" pitchFamily="18" charset="0"/>
              </a:rPr>
              <a:t>ITINERARIES</a:t>
            </a:r>
            <a:endParaRPr lang="en-US" b="1" dirty="0">
              <a:solidFill>
                <a:srgbClr val="33CCCC"/>
              </a:solidFill>
              <a:latin typeface="Georgia" pitchFamily="18" charset="0"/>
            </a:endParaRPr>
          </a:p>
        </p:txBody>
      </p:sp>
      <p:sp>
        <p:nvSpPr>
          <p:cNvPr id="3" name="Content Placeholder 2"/>
          <p:cNvSpPr>
            <a:spLocks noGrp="1"/>
          </p:cNvSpPr>
          <p:nvPr>
            <p:ph idx="1"/>
          </p:nvPr>
        </p:nvSpPr>
        <p:spPr>
          <a:xfrm>
            <a:off x="685800" y="1066800"/>
            <a:ext cx="7772400" cy="5029200"/>
          </a:xfrm>
        </p:spPr>
        <p:txBody>
          <a:bodyPr/>
          <a:lstStyle/>
          <a:p>
            <a:r>
              <a:rPr lang="en-US" dirty="0" smtClean="0">
                <a:latin typeface="Georgia" pitchFamily="18" charset="0"/>
              </a:rPr>
              <a:t>Expect longer layovers</a:t>
            </a:r>
          </a:p>
          <a:p>
            <a:pPr>
              <a:buNone/>
            </a:pPr>
            <a:endParaRPr lang="en-US" dirty="0" smtClean="0">
              <a:latin typeface="Georgia" pitchFamily="18" charset="0"/>
            </a:endParaRPr>
          </a:p>
          <a:p>
            <a:r>
              <a:rPr lang="en-US" dirty="0" smtClean="0">
                <a:latin typeface="Georgia" pitchFamily="18" charset="0"/>
              </a:rPr>
              <a:t>Airlines determine the routing </a:t>
            </a:r>
          </a:p>
          <a:p>
            <a:pPr>
              <a:buNone/>
            </a:pPr>
            <a:endParaRPr lang="en-US" dirty="0" smtClean="0">
              <a:latin typeface="Georgia" pitchFamily="18" charset="0"/>
            </a:endParaRPr>
          </a:p>
          <a:p>
            <a:r>
              <a:rPr lang="en-US" dirty="0" smtClean="0">
                <a:latin typeface="Georgia" pitchFamily="18" charset="0"/>
              </a:rPr>
              <a:t>If a group departure is available to host country, agent will always fit student’s schedule to meet others traveling on same day/to </a:t>
            </a:r>
            <a:r>
              <a:rPr lang="en-US" smtClean="0">
                <a:latin typeface="Georgia" pitchFamily="18" charset="0"/>
              </a:rPr>
              <a:t>final destination</a:t>
            </a:r>
            <a:endParaRPr lang="en-US" dirty="0" smtClean="0">
              <a:latin typeface="Georgia" pitchFamily="18" charset="0"/>
            </a:endParaRPr>
          </a:p>
          <a:p>
            <a:endParaRPr lang="en-US" dirty="0" smtClean="0">
              <a:solidFill>
                <a:schemeClr val="bg1"/>
              </a:solidFill>
            </a:endParaRPr>
          </a:p>
        </p:txBody>
      </p:sp>
      <p:sp>
        <p:nvSpPr>
          <p:cNvPr id="5" name="Footer Placeholder 4"/>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0"/>
            <a:ext cx="7772400" cy="838200"/>
          </a:xfrm>
        </p:spPr>
        <p:txBody>
          <a:bodyPr/>
          <a:lstStyle/>
          <a:p>
            <a:r>
              <a:rPr lang="en-US" b="1" dirty="0">
                <a:solidFill>
                  <a:srgbClr val="33CCCC"/>
                </a:solidFill>
                <a:latin typeface="Georgia" pitchFamily="18" charset="0"/>
              </a:rPr>
              <a:t>TRAVEL INFORMATION </a:t>
            </a:r>
          </a:p>
        </p:txBody>
      </p:sp>
      <p:sp>
        <p:nvSpPr>
          <p:cNvPr id="197635" name="Rectangle 3"/>
          <p:cNvSpPr>
            <a:spLocks noGrp="1" noChangeArrowheads="1"/>
          </p:cNvSpPr>
          <p:nvPr>
            <p:ph idx="1"/>
          </p:nvPr>
        </p:nvSpPr>
        <p:spPr>
          <a:xfrm>
            <a:off x="685800" y="381000"/>
            <a:ext cx="7772400" cy="5715000"/>
          </a:xfrm>
        </p:spPr>
        <p:txBody>
          <a:bodyPr/>
          <a:lstStyle/>
          <a:p>
            <a:endParaRPr lang="en-US" sz="2400" dirty="0">
              <a:solidFill>
                <a:schemeClr val="bg1"/>
              </a:solidFill>
              <a:latin typeface="Arial" charset="0"/>
            </a:endParaRPr>
          </a:p>
          <a:p>
            <a:r>
              <a:rPr lang="en-US" sz="2600" dirty="0" smtClean="0">
                <a:latin typeface="Georgia" pitchFamily="18" charset="0"/>
              </a:rPr>
              <a:t>Itinerary, invoice </a:t>
            </a:r>
            <a:r>
              <a:rPr lang="en-US" sz="2600" dirty="0">
                <a:latin typeface="Georgia" pitchFamily="18" charset="0"/>
              </a:rPr>
              <a:t>and fare </a:t>
            </a:r>
            <a:r>
              <a:rPr lang="en-US" sz="2600" dirty="0" smtClean="0">
                <a:latin typeface="Georgia" pitchFamily="18" charset="0"/>
              </a:rPr>
              <a:t>rules will </a:t>
            </a:r>
            <a:r>
              <a:rPr lang="en-US" sz="2600" dirty="0">
                <a:latin typeface="Georgia" pitchFamily="18" charset="0"/>
              </a:rPr>
              <a:t>arrive via e-mail shortly after visa or other travel documents have been received or their arrival has been </a:t>
            </a:r>
            <a:r>
              <a:rPr lang="en-US" sz="2600" dirty="0" smtClean="0">
                <a:latin typeface="Georgia" pitchFamily="18" charset="0"/>
              </a:rPr>
              <a:t>guaranteed</a:t>
            </a:r>
            <a:endParaRPr lang="en-US" sz="2600" dirty="0">
              <a:latin typeface="Georgia" pitchFamily="18" charset="0"/>
            </a:endParaRPr>
          </a:p>
          <a:p>
            <a:r>
              <a:rPr lang="en-US" sz="2600" dirty="0">
                <a:latin typeface="Georgia" pitchFamily="18" charset="0"/>
              </a:rPr>
              <a:t>Read fare rules CAREFULLY and ask questions BEFORE signing and </a:t>
            </a:r>
            <a:r>
              <a:rPr lang="en-US" sz="2600" dirty="0" smtClean="0">
                <a:latin typeface="Georgia" pitchFamily="18" charset="0"/>
              </a:rPr>
              <a:t>returning</a:t>
            </a:r>
          </a:p>
          <a:p>
            <a:r>
              <a:rPr lang="en-US" sz="2600" dirty="0" smtClean="0">
                <a:latin typeface="Georgia" pitchFamily="18" charset="0"/>
              </a:rPr>
              <a:t>Full payment must be received before tickets can be issued</a:t>
            </a:r>
          </a:p>
          <a:p>
            <a:r>
              <a:rPr lang="en-US" sz="2600" dirty="0" smtClean="0">
                <a:latin typeface="Georgia" pitchFamily="18" charset="0"/>
              </a:rPr>
              <a:t>Payments towards air tickets will be accepted prior to issuance of air tickets.  Final payment must be received before tickets can be issued.</a:t>
            </a:r>
            <a:endParaRPr lang="en-US" sz="2600" dirty="0">
              <a:latin typeface="Georgia" pitchFamily="18" charset="0"/>
            </a:endParaRPr>
          </a:p>
          <a:p>
            <a:endParaRPr lang="en-US" sz="2400" dirty="0">
              <a:solidFill>
                <a:schemeClr val="bg1"/>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304800"/>
            <a:ext cx="7772400" cy="990600"/>
          </a:xfrm>
        </p:spPr>
        <p:txBody>
          <a:bodyPr/>
          <a:lstStyle/>
          <a:p>
            <a:r>
              <a:rPr lang="en-US" b="1" dirty="0">
                <a:solidFill>
                  <a:srgbClr val="33CCCC"/>
                </a:solidFill>
                <a:latin typeface="Arial" charset="0"/>
              </a:rPr>
              <a:t>DEPARTURE PACKETS</a:t>
            </a:r>
          </a:p>
        </p:txBody>
      </p:sp>
      <p:pic>
        <p:nvPicPr>
          <p:cNvPr id="206853" name="Picture 5" descr="MPj04331970000[1]"/>
          <p:cNvPicPr>
            <a:picLocks noGrp="1" noChangeAspect="1" noChangeArrowheads="1"/>
          </p:cNvPicPr>
          <p:nvPr>
            <p:ph type="clipArt" sz="half" idx="1"/>
          </p:nvPr>
        </p:nvPicPr>
        <p:blipFill>
          <a:blip r:embed="rId3" cstate="print"/>
          <a:srcRect/>
          <a:stretch>
            <a:fillRect/>
          </a:stretch>
        </p:blipFill>
        <p:spPr>
          <a:xfrm>
            <a:off x="533400" y="1143000"/>
            <a:ext cx="2755900" cy="4114800"/>
          </a:xfrm>
          <a:noFill/>
          <a:ln/>
        </p:spPr>
      </p:pic>
      <p:sp>
        <p:nvSpPr>
          <p:cNvPr id="206851" name="Rectangle 3"/>
          <p:cNvSpPr>
            <a:spLocks noGrp="1" noChangeArrowheads="1"/>
          </p:cNvSpPr>
          <p:nvPr>
            <p:ph type="body" sz="half" idx="2"/>
          </p:nvPr>
        </p:nvSpPr>
        <p:spPr>
          <a:xfrm>
            <a:off x="3886200" y="1066800"/>
            <a:ext cx="4572000" cy="5029200"/>
          </a:xfrm>
        </p:spPr>
        <p:txBody>
          <a:bodyPr/>
          <a:lstStyle/>
          <a:p>
            <a:pPr>
              <a:lnSpc>
                <a:spcPct val="90000"/>
              </a:lnSpc>
            </a:pPr>
            <a:r>
              <a:rPr lang="en-US" sz="2800" b="1" i="1" dirty="0">
                <a:latin typeface="Georgia" pitchFamily="18" charset="0"/>
              </a:rPr>
              <a:t>Can</a:t>
            </a:r>
            <a:r>
              <a:rPr lang="en-US" sz="2800" dirty="0">
                <a:latin typeface="Georgia" pitchFamily="18" charset="0"/>
              </a:rPr>
              <a:t> arrive up to one day prior to departure depending on the timeliness of receipt of documents</a:t>
            </a:r>
          </a:p>
          <a:p>
            <a:pPr>
              <a:lnSpc>
                <a:spcPct val="90000"/>
              </a:lnSpc>
              <a:buFontTx/>
              <a:buNone/>
            </a:pPr>
            <a:endParaRPr lang="en-US" sz="2800" dirty="0">
              <a:latin typeface="Georgia" pitchFamily="18" charset="0"/>
            </a:endParaRPr>
          </a:p>
          <a:p>
            <a:pPr>
              <a:lnSpc>
                <a:spcPct val="90000"/>
              </a:lnSpc>
            </a:pPr>
            <a:r>
              <a:rPr lang="en-US" sz="2800" dirty="0">
                <a:latin typeface="Georgia" pitchFamily="18" charset="0"/>
              </a:rPr>
              <a:t>Contents will include passport, baggage tags, </a:t>
            </a:r>
            <a:r>
              <a:rPr lang="en-US" sz="2800" dirty="0" smtClean="0">
                <a:latin typeface="Georgia" pitchFamily="18" charset="0"/>
              </a:rPr>
              <a:t>itinerary, packing, travel </a:t>
            </a:r>
            <a:r>
              <a:rPr lang="en-US" sz="2800" dirty="0">
                <a:latin typeface="Georgia" pitchFamily="18" charset="0"/>
              </a:rPr>
              <a:t>and security information </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a:xfrm>
            <a:off x="685800" y="152400"/>
            <a:ext cx="7772400" cy="762000"/>
          </a:xfrm>
        </p:spPr>
        <p:txBody>
          <a:bodyPr/>
          <a:lstStyle/>
          <a:p>
            <a:r>
              <a:rPr lang="en-US" b="1" dirty="0">
                <a:solidFill>
                  <a:srgbClr val="33CCCC"/>
                </a:solidFill>
                <a:latin typeface="Georgia" pitchFamily="18" charset="0"/>
              </a:rPr>
              <a:t>CHECK-IN BAGS</a:t>
            </a:r>
          </a:p>
        </p:txBody>
      </p:sp>
      <p:sp>
        <p:nvSpPr>
          <p:cNvPr id="46083" name="Rectangle 3"/>
          <p:cNvSpPr>
            <a:spLocks noGrp="1" noChangeArrowheads="1"/>
          </p:cNvSpPr>
          <p:nvPr>
            <p:ph type="body" sz="half" idx="1"/>
          </p:nvPr>
        </p:nvSpPr>
        <p:spPr>
          <a:xfrm>
            <a:off x="0" y="838200"/>
            <a:ext cx="4114800" cy="4953000"/>
          </a:xfrm>
        </p:spPr>
        <p:txBody>
          <a:bodyPr/>
          <a:lstStyle/>
          <a:p>
            <a:pPr>
              <a:lnSpc>
                <a:spcPct val="90000"/>
              </a:lnSpc>
            </a:pPr>
            <a:r>
              <a:rPr lang="en-US" sz="2800" dirty="0">
                <a:latin typeface="Georgia" pitchFamily="18" charset="0"/>
              </a:rPr>
              <a:t>1</a:t>
            </a:r>
            <a:r>
              <a:rPr lang="en-US" sz="2800" dirty="0" smtClean="0">
                <a:latin typeface="Georgia" pitchFamily="18" charset="0"/>
              </a:rPr>
              <a:t> Bag </a:t>
            </a:r>
            <a:r>
              <a:rPr lang="en-US" sz="2800" dirty="0">
                <a:latin typeface="Georgia" pitchFamily="18" charset="0"/>
              </a:rPr>
              <a:t>at 50 </a:t>
            </a:r>
            <a:r>
              <a:rPr lang="en-US" sz="2800" dirty="0" smtClean="0">
                <a:latin typeface="Georgia" pitchFamily="18" charset="0"/>
              </a:rPr>
              <a:t>pounds, 62 inches; 2</a:t>
            </a:r>
            <a:r>
              <a:rPr lang="en-US" sz="2800" baseline="30000" dirty="0" smtClean="0">
                <a:latin typeface="Georgia" pitchFamily="18" charset="0"/>
              </a:rPr>
              <a:t>nd</a:t>
            </a:r>
            <a:r>
              <a:rPr lang="en-US" sz="2800" dirty="0" smtClean="0">
                <a:latin typeface="Georgia" pitchFamily="18" charset="0"/>
              </a:rPr>
              <a:t> bag at cost</a:t>
            </a:r>
            <a:endParaRPr lang="en-US" sz="2800" dirty="0">
              <a:latin typeface="Georgia" pitchFamily="18" charset="0"/>
            </a:endParaRPr>
          </a:p>
          <a:p>
            <a:pPr>
              <a:lnSpc>
                <a:spcPct val="90000"/>
              </a:lnSpc>
              <a:buFontTx/>
              <a:buNone/>
            </a:pPr>
            <a:endParaRPr lang="en-US" sz="2800" dirty="0">
              <a:latin typeface="Georgia" pitchFamily="18" charset="0"/>
            </a:endParaRPr>
          </a:p>
          <a:p>
            <a:pPr>
              <a:lnSpc>
                <a:spcPct val="90000"/>
              </a:lnSpc>
            </a:pPr>
            <a:r>
              <a:rPr lang="en-US" sz="2800" dirty="0">
                <a:latin typeface="Georgia" pitchFamily="18" charset="0"/>
              </a:rPr>
              <a:t>Overweight bags and additional pieces of luggage will cost extra</a:t>
            </a:r>
          </a:p>
          <a:p>
            <a:pPr>
              <a:lnSpc>
                <a:spcPct val="90000"/>
              </a:lnSpc>
            </a:pPr>
            <a:endParaRPr lang="en-US" sz="2800" dirty="0">
              <a:latin typeface="Georgia" pitchFamily="18" charset="0"/>
            </a:endParaRPr>
          </a:p>
          <a:p>
            <a:pPr>
              <a:lnSpc>
                <a:spcPct val="90000"/>
              </a:lnSpc>
            </a:pPr>
            <a:r>
              <a:rPr lang="en-US" sz="2800" dirty="0">
                <a:latin typeface="Georgia" pitchFamily="18" charset="0"/>
              </a:rPr>
              <a:t>Smaller US domestic and foreign planes and carriers may have different requirements</a:t>
            </a:r>
          </a:p>
          <a:p>
            <a:pPr>
              <a:lnSpc>
                <a:spcPct val="90000"/>
              </a:lnSpc>
              <a:buFontTx/>
              <a:buNone/>
            </a:pPr>
            <a:endParaRPr lang="en-US" sz="2800" dirty="0">
              <a:latin typeface="Georgia" pitchFamily="18" charset="0"/>
            </a:endParaRPr>
          </a:p>
        </p:txBody>
      </p:sp>
      <p:pic>
        <p:nvPicPr>
          <p:cNvPr id="46096" name="Picture 16" descr="MPj03143880000[1]"/>
          <p:cNvPicPr>
            <a:picLocks noGrp="1" noChangeAspect="1" noChangeArrowheads="1"/>
          </p:cNvPicPr>
          <p:nvPr>
            <p:ph type="clipArt" sz="half" idx="2"/>
          </p:nvPr>
        </p:nvPicPr>
        <p:blipFill>
          <a:blip r:embed="rId3" cstate="print"/>
          <a:srcRect/>
          <a:stretch>
            <a:fillRect/>
          </a:stretch>
        </p:blipFill>
        <p:spPr>
          <a:xfrm>
            <a:off x="4343400" y="914400"/>
            <a:ext cx="4267200" cy="4572000"/>
          </a:xfrm>
          <a:noFill/>
          <a:ln/>
        </p:spPr>
      </p:pic>
      <p:sp>
        <p:nvSpPr>
          <p:cNvPr id="46097" name="AutoShape 17"/>
          <p:cNvSpPr>
            <a:spLocks noChangeArrowheads="1"/>
          </p:cNvSpPr>
          <p:nvPr/>
        </p:nvSpPr>
        <p:spPr bwMode="auto">
          <a:xfrm>
            <a:off x="4495800" y="1447800"/>
            <a:ext cx="685800" cy="4267200"/>
          </a:xfrm>
          <a:prstGeom prst="upDownArrow">
            <a:avLst>
              <a:gd name="adj1" fmla="val 50000"/>
              <a:gd name="adj2" fmla="val 124444"/>
            </a:avLst>
          </a:prstGeom>
          <a:solidFill>
            <a:srgbClr val="FFFF00"/>
          </a:solidFill>
          <a:ln w="9525">
            <a:solidFill>
              <a:schemeClr val="tx1"/>
            </a:solidFill>
            <a:miter lim="800000"/>
            <a:headEnd/>
            <a:tailEnd/>
          </a:ln>
          <a:effectLst/>
        </p:spPr>
        <p:txBody>
          <a:bodyPr wrap="none" anchor="ctr"/>
          <a:lstStyle/>
          <a:p>
            <a:endParaRPr lang="en-US"/>
          </a:p>
        </p:txBody>
      </p:sp>
      <p:sp>
        <p:nvSpPr>
          <p:cNvPr id="46098" name="AutoShape 18"/>
          <p:cNvSpPr>
            <a:spLocks noChangeArrowheads="1"/>
          </p:cNvSpPr>
          <p:nvPr/>
        </p:nvSpPr>
        <p:spPr bwMode="auto">
          <a:xfrm>
            <a:off x="4648200" y="4038600"/>
            <a:ext cx="3124200" cy="762000"/>
          </a:xfrm>
          <a:prstGeom prst="leftRightArrow">
            <a:avLst>
              <a:gd name="adj1" fmla="val 50000"/>
              <a:gd name="adj2" fmla="val 82000"/>
            </a:avLst>
          </a:prstGeom>
          <a:solidFill>
            <a:srgbClr val="FFFF00"/>
          </a:solidFill>
          <a:ln w="9525">
            <a:solidFill>
              <a:schemeClr val="tx1"/>
            </a:solidFill>
            <a:miter lim="800000"/>
            <a:headEnd/>
            <a:tailEnd/>
          </a:ln>
          <a:effectLst/>
        </p:spPr>
        <p:txBody>
          <a:bodyPr wrap="none" anchor="ctr"/>
          <a:lstStyle/>
          <a:p>
            <a:endParaRPr lang="en-US"/>
          </a:p>
        </p:txBody>
      </p:sp>
      <p:sp>
        <p:nvSpPr>
          <p:cNvPr id="46099" name="AutoShape 19"/>
          <p:cNvSpPr>
            <a:spLocks noChangeArrowheads="1"/>
          </p:cNvSpPr>
          <p:nvPr/>
        </p:nvSpPr>
        <p:spPr bwMode="auto">
          <a:xfrm>
            <a:off x="7315200" y="2438400"/>
            <a:ext cx="1371600" cy="685800"/>
          </a:xfrm>
          <a:prstGeom prst="leftRightArrow">
            <a:avLst>
              <a:gd name="adj1" fmla="val 50000"/>
              <a:gd name="adj2" fmla="val 40000"/>
            </a:avLst>
          </a:prstGeom>
          <a:solidFill>
            <a:srgbClr val="FFFF00"/>
          </a:solidFill>
          <a:ln w="9525">
            <a:solidFill>
              <a:schemeClr val="tx1"/>
            </a:solidFill>
            <a:miter lim="800000"/>
            <a:headEnd/>
            <a:tailEnd/>
          </a:ln>
          <a:effectLst/>
        </p:spPr>
        <p:txBody>
          <a:bodyPr wrap="none" anchor="ctr"/>
          <a:lstStyle/>
          <a:p>
            <a:endParaRPr lang="en-US"/>
          </a:p>
        </p:txBody>
      </p:sp>
      <p:sp>
        <p:nvSpPr>
          <p:cNvPr id="46100" name="Text Box 20"/>
          <p:cNvSpPr txBox="1">
            <a:spLocks noChangeArrowheads="1"/>
          </p:cNvSpPr>
          <p:nvPr/>
        </p:nvSpPr>
        <p:spPr bwMode="auto">
          <a:xfrm>
            <a:off x="4648200" y="2057400"/>
            <a:ext cx="304800" cy="1558925"/>
          </a:xfrm>
          <a:prstGeom prst="rect">
            <a:avLst/>
          </a:prstGeom>
          <a:noFill/>
          <a:ln w="9525">
            <a:noFill/>
            <a:miter lim="800000"/>
            <a:headEnd/>
            <a:tailEnd/>
          </a:ln>
          <a:effectLst/>
        </p:spPr>
        <p:txBody>
          <a:bodyPr>
            <a:spAutoFit/>
          </a:bodyPr>
          <a:lstStyle/>
          <a:p>
            <a:pPr>
              <a:spcBef>
                <a:spcPct val="50000"/>
              </a:spcBef>
            </a:pPr>
            <a:r>
              <a:rPr lang="en-US"/>
              <a:t>LENGTH</a:t>
            </a:r>
          </a:p>
        </p:txBody>
      </p:sp>
      <p:sp>
        <p:nvSpPr>
          <p:cNvPr id="46101" name="Text Box 21"/>
          <p:cNvSpPr txBox="1">
            <a:spLocks noChangeArrowheads="1"/>
          </p:cNvSpPr>
          <p:nvPr/>
        </p:nvSpPr>
        <p:spPr bwMode="auto">
          <a:xfrm>
            <a:off x="5334000" y="4191000"/>
            <a:ext cx="1828800" cy="457200"/>
          </a:xfrm>
          <a:prstGeom prst="rect">
            <a:avLst/>
          </a:prstGeom>
          <a:noFill/>
          <a:ln w="9525">
            <a:noFill/>
            <a:miter lim="800000"/>
            <a:headEnd/>
            <a:tailEnd/>
          </a:ln>
          <a:effectLst/>
        </p:spPr>
        <p:txBody>
          <a:bodyPr>
            <a:spAutoFit/>
          </a:bodyPr>
          <a:lstStyle/>
          <a:p>
            <a:pPr>
              <a:spcBef>
                <a:spcPct val="50000"/>
              </a:spcBef>
            </a:pPr>
            <a:r>
              <a:rPr lang="en-US" sz="2400"/>
              <a:t>   WIDTH</a:t>
            </a:r>
          </a:p>
        </p:txBody>
      </p:sp>
      <p:sp>
        <p:nvSpPr>
          <p:cNvPr id="46102" name="Text Box 22"/>
          <p:cNvSpPr txBox="1">
            <a:spLocks noChangeArrowheads="1"/>
          </p:cNvSpPr>
          <p:nvPr/>
        </p:nvSpPr>
        <p:spPr bwMode="auto">
          <a:xfrm>
            <a:off x="7239000" y="2590800"/>
            <a:ext cx="1524000" cy="336550"/>
          </a:xfrm>
          <a:prstGeom prst="rect">
            <a:avLst/>
          </a:prstGeom>
          <a:noFill/>
          <a:ln w="9525">
            <a:noFill/>
            <a:miter lim="800000"/>
            <a:headEnd/>
            <a:tailEnd/>
          </a:ln>
          <a:effectLst/>
        </p:spPr>
        <p:txBody>
          <a:bodyPr>
            <a:spAutoFit/>
          </a:bodyPr>
          <a:lstStyle/>
          <a:p>
            <a:pPr>
              <a:spcBef>
                <a:spcPct val="50000"/>
              </a:spcBef>
            </a:pPr>
            <a:r>
              <a:rPr lang="en-US"/>
              <a:t>    HEIGHT</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a:xfrm>
            <a:off x="685800" y="152400"/>
            <a:ext cx="7772400" cy="762000"/>
          </a:xfrm>
        </p:spPr>
        <p:txBody>
          <a:bodyPr/>
          <a:lstStyle/>
          <a:p>
            <a:r>
              <a:rPr lang="en-US" b="1" dirty="0">
                <a:solidFill>
                  <a:srgbClr val="33CCCC"/>
                </a:solidFill>
                <a:latin typeface="Georgia" pitchFamily="18" charset="0"/>
              </a:rPr>
              <a:t>CHECK-IN BAGS</a:t>
            </a:r>
          </a:p>
        </p:txBody>
      </p:sp>
      <p:sp>
        <p:nvSpPr>
          <p:cNvPr id="46083" name="Rectangle 3"/>
          <p:cNvSpPr>
            <a:spLocks noGrp="1" noChangeArrowheads="1"/>
          </p:cNvSpPr>
          <p:nvPr>
            <p:ph type="body" sz="half" idx="1"/>
          </p:nvPr>
        </p:nvSpPr>
        <p:spPr>
          <a:xfrm>
            <a:off x="0" y="838200"/>
            <a:ext cx="4114800" cy="4953000"/>
          </a:xfrm>
        </p:spPr>
        <p:txBody>
          <a:bodyPr/>
          <a:lstStyle/>
          <a:p>
            <a:pPr>
              <a:lnSpc>
                <a:spcPct val="90000"/>
              </a:lnSpc>
              <a:buFontTx/>
              <a:buNone/>
            </a:pPr>
            <a:endParaRPr lang="en-US" sz="2800" dirty="0" smtClean="0">
              <a:latin typeface="Georgia" pitchFamily="18" charset="0"/>
            </a:endParaRPr>
          </a:p>
          <a:p>
            <a:pPr>
              <a:lnSpc>
                <a:spcPct val="90000"/>
              </a:lnSpc>
              <a:buFontTx/>
              <a:buNone/>
            </a:pPr>
            <a:endParaRPr lang="en-US" sz="2800" dirty="0" smtClean="0">
              <a:latin typeface="Georgia" pitchFamily="18" charset="0"/>
            </a:endParaRPr>
          </a:p>
          <a:p>
            <a:pPr>
              <a:lnSpc>
                <a:spcPct val="90000"/>
              </a:lnSpc>
              <a:buFontTx/>
              <a:buNone/>
            </a:pPr>
            <a:endParaRPr lang="en-US" sz="2800" dirty="0" smtClean="0">
              <a:latin typeface="Georgia" pitchFamily="18" charset="0"/>
            </a:endParaRPr>
          </a:p>
          <a:p>
            <a:pPr algn="ctr">
              <a:lnSpc>
                <a:spcPct val="90000"/>
              </a:lnSpc>
              <a:buFontTx/>
              <a:buNone/>
            </a:pPr>
            <a:r>
              <a:rPr lang="en-US" sz="2800" dirty="0" smtClean="0">
                <a:solidFill>
                  <a:schemeClr val="bg1"/>
                </a:solidFill>
                <a:latin typeface="Georgia" pitchFamily="18" charset="0"/>
              </a:rPr>
              <a:t>   </a:t>
            </a:r>
            <a:r>
              <a:rPr lang="en-US" sz="2800" dirty="0" smtClean="0">
                <a:latin typeface="Georgia" pitchFamily="18" charset="0"/>
              </a:rPr>
              <a:t>AIRLINES RESERVE THE RIGHT TO CHANGE BAGGAGE ALLOWANCES AND FEES AT ANY TIME!</a:t>
            </a:r>
            <a:endParaRPr lang="en-US" sz="2800" dirty="0">
              <a:latin typeface="Georgia" pitchFamily="18" charset="0"/>
            </a:endParaRPr>
          </a:p>
        </p:txBody>
      </p:sp>
      <p:pic>
        <p:nvPicPr>
          <p:cNvPr id="46096" name="Picture 16" descr="MPj03143880000[1]"/>
          <p:cNvPicPr>
            <a:picLocks noGrp="1" noChangeAspect="1" noChangeArrowheads="1"/>
          </p:cNvPicPr>
          <p:nvPr>
            <p:ph type="clipArt" sz="half" idx="2"/>
          </p:nvPr>
        </p:nvPicPr>
        <p:blipFill>
          <a:blip r:embed="rId3" cstate="print"/>
          <a:srcRect/>
          <a:stretch>
            <a:fillRect/>
          </a:stretch>
        </p:blipFill>
        <p:spPr>
          <a:xfrm>
            <a:off x="4648200" y="914400"/>
            <a:ext cx="4191000" cy="4495800"/>
          </a:xfrm>
          <a:noFill/>
          <a:ln/>
        </p:spPr>
      </p:pic>
      <p:sp>
        <p:nvSpPr>
          <p:cNvPr id="46097" name="AutoShape 17"/>
          <p:cNvSpPr>
            <a:spLocks noChangeArrowheads="1"/>
          </p:cNvSpPr>
          <p:nvPr/>
        </p:nvSpPr>
        <p:spPr bwMode="auto">
          <a:xfrm>
            <a:off x="5105400" y="1447800"/>
            <a:ext cx="609600" cy="3581400"/>
          </a:xfrm>
          <a:prstGeom prst="upDownArrow">
            <a:avLst>
              <a:gd name="adj1" fmla="val 50000"/>
              <a:gd name="adj2" fmla="val 124444"/>
            </a:avLst>
          </a:prstGeom>
          <a:solidFill>
            <a:srgbClr val="FFFF00"/>
          </a:solidFill>
          <a:ln w="9525">
            <a:solidFill>
              <a:schemeClr val="tx1"/>
            </a:solidFill>
            <a:miter lim="800000"/>
            <a:headEnd/>
            <a:tailEnd/>
          </a:ln>
          <a:effectLst/>
        </p:spPr>
        <p:txBody>
          <a:bodyPr wrap="none" anchor="ctr"/>
          <a:lstStyle/>
          <a:p>
            <a:endParaRPr lang="en-US"/>
          </a:p>
        </p:txBody>
      </p:sp>
      <p:sp>
        <p:nvSpPr>
          <p:cNvPr id="46098" name="AutoShape 18"/>
          <p:cNvSpPr>
            <a:spLocks noChangeArrowheads="1"/>
          </p:cNvSpPr>
          <p:nvPr/>
        </p:nvSpPr>
        <p:spPr bwMode="auto">
          <a:xfrm>
            <a:off x="5029200" y="4038600"/>
            <a:ext cx="2743200" cy="762000"/>
          </a:xfrm>
          <a:prstGeom prst="leftRightArrow">
            <a:avLst>
              <a:gd name="adj1" fmla="val 50000"/>
              <a:gd name="adj2" fmla="val 82000"/>
            </a:avLst>
          </a:prstGeom>
          <a:solidFill>
            <a:srgbClr val="FFFF00"/>
          </a:solidFill>
          <a:ln w="9525">
            <a:solidFill>
              <a:schemeClr val="tx1"/>
            </a:solidFill>
            <a:miter lim="800000"/>
            <a:headEnd/>
            <a:tailEnd/>
          </a:ln>
          <a:effectLst/>
        </p:spPr>
        <p:txBody>
          <a:bodyPr wrap="none" anchor="ctr"/>
          <a:lstStyle/>
          <a:p>
            <a:endParaRPr lang="en-US"/>
          </a:p>
        </p:txBody>
      </p:sp>
      <p:sp>
        <p:nvSpPr>
          <p:cNvPr id="46099" name="AutoShape 19"/>
          <p:cNvSpPr>
            <a:spLocks noChangeArrowheads="1"/>
          </p:cNvSpPr>
          <p:nvPr/>
        </p:nvSpPr>
        <p:spPr bwMode="auto">
          <a:xfrm>
            <a:off x="7315200" y="2438400"/>
            <a:ext cx="1371600" cy="685800"/>
          </a:xfrm>
          <a:prstGeom prst="leftRightArrow">
            <a:avLst>
              <a:gd name="adj1" fmla="val 50000"/>
              <a:gd name="adj2" fmla="val 40000"/>
            </a:avLst>
          </a:prstGeom>
          <a:solidFill>
            <a:srgbClr val="FFFF00"/>
          </a:solidFill>
          <a:ln w="9525">
            <a:solidFill>
              <a:schemeClr val="tx1"/>
            </a:solidFill>
            <a:miter lim="800000"/>
            <a:headEnd/>
            <a:tailEnd/>
          </a:ln>
          <a:effectLst/>
        </p:spPr>
        <p:txBody>
          <a:bodyPr wrap="none" anchor="ctr"/>
          <a:lstStyle/>
          <a:p>
            <a:endParaRPr lang="en-US"/>
          </a:p>
        </p:txBody>
      </p:sp>
      <p:sp>
        <p:nvSpPr>
          <p:cNvPr id="46100" name="Text Box 20"/>
          <p:cNvSpPr txBox="1">
            <a:spLocks noChangeArrowheads="1"/>
          </p:cNvSpPr>
          <p:nvPr/>
        </p:nvSpPr>
        <p:spPr bwMode="auto">
          <a:xfrm>
            <a:off x="5257800" y="2362200"/>
            <a:ext cx="304800" cy="1558925"/>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LENGTH</a:t>
            </a:r>
          </a:p>
        </p:txBody>
      </p:sp>
      <p:sp>
        <p:nvSpPr>
          <p:cNvPr id="46101" name="Text Box 21"/>
          <p:cNvSpPr txBox="1">
            <a:spLocks noChangeArrowheads="1"/>
          </p:cNvSpPr>
          <p:nvPr/>
        </p:nvSpPr>
        <p:spPr bwMode="auto">
          <a:xfrm>
            <a:off x="5638800" y="4191000"/>
            <a:ext cx="20574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00"/>
                </a:solidFill>
              </a:rPr>
              <a:t>  </a:t>
            </a:r>
            <a:r>
              <a:rPr lang="en-US" sz="2400" dirty="0" smtClean="0">
                <a:solidFill>
                  <a:srgbClr val="FF0000"/>
                </a:solidFill>
              </a:rPr>
              <a:t>  WIDTH</a:t>
            </a:r>
            <a:endParaRPr lang="en-US" sz="2400" dirty="0">
              <a:solidFill>
                <a:srgbClr val="FF0000"/>
              </a:solidFill>
            </a:endParaRPr>
          </a:p>
        </p:txBody>
      </p:sp>
      <p:sp>
        <p:nvSpPr>
          <p:cNvPr id="46102" name="Text Box 22"/>
          <p:cNvSpPr txBox="1">
            <a:spLocks noChangeArrowheads="1"/>
          </p:cNvSpPr>
          <p:nvPr/>
        </p:nvSpPr>
        <p:spPr bwMode="auto">
          <a:xfrm>
            <a:off x="7239000" y="2590800"/>
            <a:ext cx="1524000" cy="336550"/>
          </a:xfrm>
          <a:prstGeom prst="rect">
            <a:avLst/>
          </a:prstGeom>
          <a:noFill/>
          <a:ln w="9525">
            <a:noFill/>
            <a:miter lim="800000"/>
            <a:headEnd/>
            <a:tailEnd/>
          </a:ln>
          <a:effectLst/>
        </p:spPr>
        <p:txBody>
          <a:bodyPr>
            <a:spAutoFit/>
          </a:bodyPr>
          <a:lstStyle/>
          <a:p>
            <a:pPr>
              <a:spcBef>
                <a:spcPct val="50000"/>
              </a:spcBef>
            </a:pPr>
            <a:r>
              <a:rPr lang="en-US" dirty="0"/>
              <a:t>    </a:t>
            </a:r>
            <a:r>
              <a:rPr lang="en-US" dirty="0">
                <a:solidFill>
                  <a:srgbClr val="FF0000"/>
                </a:solidFill>
              </a:rPr>
              <a:t>HEIGHT</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04800"/>
            <a:ext cx="7772400" cy="1447800"/>
          </a:xfrm>
        </p:spPr>
        <p:txBody>
          <a:bodyPr/>
          <a:lstStyle/>
          <a:p>
            <a:r>
              <a:rPr lang="en-US" b="1" dirty="0">
                <a:solidFill>
                  <a:srgbClr val="33CCCC"/>
                </a:solidFill>
                <a:latin typeface="Georgia" pitchFamily="18" charset="0"/>
              </a:rPr>
              <a:t>CARRY-ON BAGS</a:t>
            </a:r>
          </a:p>
        </p:txBody>
      </p:sp>
      <p:pic>
        <p:nvPicPr>
          <p:cNvPr id="5" name="Content Placeholder 4" descr="carry on.jpg"/>
          <p:cNvPicPr>
            <a:picLocks noGrp="1" noChangeAspect="1"/>
          </p:cNvPicPr>
          <p:nvPr>
            <p:ph sz="half" idx="1"/>
          </p:nvPr>
        </p:nvPicPr>
        <p:blipFill>
          <a:blip r:embed="rId3" cstate="print"/>
          <a:stretch>
            <a:fillRect/>
          </a:stretch>
        </p:blipFill>
        <p:spPr>
          <a:xfrm>
            <a:off x="685800" y="1295400"/>
            <a:ext cx="3810000" cy="4076700"/>
          </a:xfrm>
        </p:spPr>
      </p:pic>
      <p:sp>
        <p:nvSpPr>
          <p:cNvPr id="51203" name="Rectangle 3"/>
          <p:cNvSpPr>
            <a:spLocks noGrp="1" noChangeArrowheads="1"/>
          </p:cNvSpPr>
          <p:nvPr>
            <p:ph type="body" sz="half" idx="2"/>
          </p:nvPr>
        </p:nvSpPr>
        <p:spPr>
          <a:xfrm>
            <a:off x="5029200" y="990600"/>
            <a:ext cx="3429000" cy="4876800"/>
          </a:xfrm>
        </p:spPr>
        <p:txBody>
          <a:bodyPr/>
          <a:lstStyle/>
          <a:p>
            <a:r>
              <a:rPr lang="en-US" sz="2800" dirty="0" smtClean="0">
                <a:latin typeface="Georgia" pitchFamily="18" charset="0"/>
              </a:rPr>
              <a:t>One </a:t>
            </a:r>
            <a:r>
              <a:rPr lang="en-US" sz="2800" dirty="0">
                <a:latin typeface="Georgia" pitchFamily="18" charset="0"/>
              </a:rPr>
              <a:t>per passenger plus one “personal item”</a:t>
            </a:r>
          </a:p>
          <a:p>
            <a:pPr>
              <a:buFontTx/>
              <a:buNone/>
            </a:pPr>
            <a:endParaRPr lang="en-US" sz="800" dirty="0">
              <a:latin typeface="Georgia" pitchFamily="18" charset="0"/>
            </a:endParaRPr>
          </a:p>
          <a:p>
            <a:r>
              <a:rPr lang="en-US" sz="2800" dirty="0" smtClean="0">
                <a:latin typeface="Georgia" pitchFamily="18" charset="0"/>
              </a:rPr>
              <a:t>Typical carry-on baggage allowance ranges from 26-40 lbs and no larger than 45 linear inches.</a:t>
            </a:r>
            <a:endParaRPr lang="en-US" sz="2800" dirty="0">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990600"/>
          </a:xfrm>
        </p:spPr>
        <p:txBody>
          <a:bodyPr/>
          <a:lstStyle/>
          <a:p>
            <a:r>
              <a:rPr lang="en-US" b="1" dirty="0">
                <a:solidFill>
                  <a:srgbClr val="33CCCC"/>
                </a:solidFill>
                <a:latin typeface="Georgia" pitchFamily="18" charset="0"/>
              </a:rPr>
              <a:t>HOW TO PACK</a:t>
            </a:r>
          </a:p>
        </p:txBody>
      </p:sp>
      <p:sp>
        <p:nvSpPr>
          <p:cNvPr id="58375" name="Rectangle 7"/>
          <p:cNvSpPr>
            <a:spLocks noGrp="1" noChangeArrowheads="1"/>
          </p:cNvSpPr>
          <p:nvPr>
            <p:ph idx="1"/>
          </p:nvPr>
        </p:nvSpPr>
        <p:spPr>
          <a:xfrm>
            <a:off x="685800" y="1066800"/>
            <a:ext cx="7772400" cy="5029200"/>
          </a:xfrm>
        </p:spPr>
        <p:txBody>
          <a:bodyPr/>
          <a:lstStyle/>
          <a:p>
            <a:r>
              <a:rPr lang="en-US" sz="2800" dirty="0">
                <a:latin typeface="Arial" charset="0"/>
              </a:rPr>
              <a:t>Make a list and stick to it</a:t>
            </a:r>
          </a:p>
          <a:p>
            <a:pPr>
              <a:buFontTx/>
              <a:buNone/>
            </a:pPr>
            <a:endParaRPr lang="en-US" sz="2800" dirty="0">
              <a:latin typeface="Arial" charset="0"/>
            </a:endParaRPr>
          </a:p>
          <a:p>
            <a:r>
              <a:rPr lang="en-US" sz="2800" dirty="0">
                <a:latin typeface="Arial" charset="0"/>
              </a:rPr>
              <a:t>Leave valuable or sentimental items home</a:t>
            </a:r>
          </a:p>
          <a:p>
            <a:pPr>
              <a:buFontTx/>
              <a:buNone/>
            </a:pPr>
            <a:endParaRPr lang="en-US" sz="2800" dirty="0">
              <a:latin typeface="Arial" charset="0"/>
            </a:endParaRPr>
          </a:p>
          <a:p>
            <a:r>
              <a:rPr lang="en-US" sz="2800" dirty="0">
                <a:latin typeface="Arial" charset="0"/>
              </a:rPr>
              <a:t>Pack comfortable, loose fitting clothes that match the weather and climate of your host city/country</a:t>
            </a:r>
          </a:p>
          <a:p>
            <a:pPr>
              <a:buFontTx/>
              <a:buNone/>
            </a:pPr>
            <a:endParaRPr lang="en-US" sz="2800" dirty="0">
              <a:latin typeface="Arial" charset="0"/>
            </a:endParaRPr>
          </a:p>
          <a:p>
            <a:r>
              <a:rPr lang="en-US" sz="2800" dirty="0">
                <a:latin typeface="Arial" charset="0"/>
              </a:rPr>
              <a:t>DO NOT PACK TOO MUCH!!!!</a:t>
            </a:r>
          </a:p>
          <a:p>
            <a:endParaRPr lang="en-US" sz="2800" dirty="0"/>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295400"/>
          </a:xfrm>
        </p:spPr>
        <p:txBody>
          <a:bodyPr/>
          <a:lstStyle/>
          <a:p>
            <a:r>
              <a:rPr lang="en-US" sz="3600" b="1" dirty="0">
                <a:solidFill>
                  <a:srgbClr val="33CCCC"/>
                </a:solidFill>
                <a:latin typeface="Georgia" pitchFamily="18" charset="0"/>
              </a:rPr>
              <a:t>SERVICES PROVIDED TO ROTARY STUDENTS </a:t>
            </a:r>
          </a:p>
        </p:txBody>
      </p:sp>
      <p:sp>
        <p:nvSpPr>
          <p:cNvPr id="11267" name="Rectangle 3"/>
          <p:cNvSpPr>
            <a:spLocks noGrp="1" noChangeArrowheads="1"/>
          </p:cNvSpPr>
          <p:nvPr>
            <p:ph idx="1"/>
          </p:nvPr>
        </p:nvSpPr>
        <p:spPr>
          <a:xfrm>
            <a:off x="685800" y="1295400"/>
            <a:ext cx="7772400" cy="4800600"/>
          </a:xfrm>
        </p:spPr>
        <p:txBody>
          <a:bodyPr/>
          <a:lstStyle/>
          <a:p>
            <a:pPr>
              <a:lnSpc>
                <a:spcPct val="80000"/>
              </a:lnSpc>
            </a:pPr>
            <a:r>
              <a:rPr lang="en-US" sz="2800" dirty="0">
                <a:latin typeface="Arial" charset="0"/>
              </a:rPr>
              <a:t>Step-by-step, easy to follow instructions for completing visa or residency permit documents</a:t>
            </a:r>
          </a:p>
          <a:p>
            <a:pPr>
              <a:lnSpc>
                <a:spcPct val="80000"/>
              </a:lnSpc>
              <a:buFontTx/>
              <a:buNone/>
            </a:pPr>
            <a:endParaRPr lang="en-US" sz="2800" dirty="0">
              <a:latin typeface="Arial" charset="0"/>
            </a:endParaRPr>
          </a:p>
          <a:p>
            <a:pPr>
              <a:lnSpc>
                <a:spcPct val="80000"/>
              </a:lnSpc>
            </a:pPr>
            <a:r>
              <a:rPr lang="en-US" sz="2800" dirty="0">
                <a:latin typeface="Arial" charset="0"/>
              </a:rPr>
              <a:t>Air tickets that meet Rotary requirements</a:t>
            </a:r>
          </a:p>
          <a:p>
            <a:pPr>
              <a:lnSpc>
                <a:spcPct val="80000"/>
              </a:lnSpc>
              <a:buFontTx/>
              <a:buNone/>
            </a:pPr>
            <a:endParaRPr lang="en-US" sz="2800" dirty="0">
              <a:latin typeface="Arial" charset="0"/>
            </a:endParaRPr>
          </a:p>
          <a:p>
            <a:pPr>
              <a:lnSpc>
                <a:spcPct val="80000"/>
              </a:lnSpc>
            </a:pPr>
            <a:r>
              <a:rPr lang="en-US" sz="2800" dirty="0">
                <a:latin typeface="Arial" charset="0"/>
              </a:rPr>
              <a:t>Toll free number for students and parents to receive advice and ask questions</a:t>
            </a:r>
          </a:p>
          <a:p>
            <a:pPr>
              <a:lnSpc>
                <a:spcPct val="80000"/>
              </a:lnSpc>
              <a:buFontTx/>
              <a:buNone/>
            </a:pPr>
            <a:endParaRPr lang="en-US" sz="2800" dirty="0">
              <a:latin typeface="Arial" charset="0"/>
            </a:endParaRPr>
          </a:p>
          <a:p>
            <a:pPr>
              <a:lnSpc>
                <a:spcPct val="80000"/>
              </a:lnSpc>
            </a:pPr>
            <a:r>
              <a:rPr lang="en-US" sz="2800" dirty="0">
                <a:latin typeface="Arial" charset="0"/>
              </a:rPr>
              <a:t>Extended hours of operation during the summer months</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4000" b="1" dirty="0">
                <a:solidFill>
                  <a:srgbClr val="33CCCC"/>
                </a:solidFill>
                <a:latin typeface="Georgia" pitchFamily="18" charset="0"/>
              </a:rPr>
              <a:t>IN YOUR CARRY-ON, YOU SHOULD HAVE….</a:t>
            </a:r>
          </a:p>
        </p:txBody>
      </p:sp>
      <p:sp>
        <p:nvSpPr>
          <p:cNvPr id="201731" name="Rectangle 3"/>
          <p:cNvSpPr>
            <a:spLocks noGrp="1" noChangeArrowheads="1"/>
          </p:cNvSpPr>
          <p:nvPr>
            <p:ph idx="1"/>
          </p:nvPr>
        </p:nvSpPr>
        <p:spPr/>
        <p:txBody>
          <a:bodyPr/>
          <a:lstStyle/>
          <a:p>
            <a:r>
              <a:rPr lang="en-US" dirty="0">
                <a:latin typeface="Georgia" pitchFamily="18" charset="0"/>
              </a:rPr>
              <a:t>Host family and chairman’s telephone number</a:t>
            </a:r>
          </a:p>
          <a:p>
            <a:pPr>
              <a:buFontTx/>
              <a:buNone/>
            </a:pPr>
            <a:endParaRPr lang="en-US" dirty="0">
              <a:latin typeface="Georgia" pitchFamily="18" charset="0"/>
            </a:endParaRPr>
          </a:p>
          <a:p>
            <a:r>
              <a:rPr lang="en-US" dirty="0">
                <a:latin typeface="Georgia" pitchFamily="18" charset="0"/>
              </a:rPr>
              <a:t>Prescription medications</a:t>
            </a:r>
          </a:p>
          <a:p>
            <a:pPr>
              <a:buFontTx/>
              <a:buNone/>
            </a:pPr>
            <a:endParaRPr lang="en-US" dirty="0">
              <a:latin typeface="Georgia" pitchFamily="18" charset="0"/>
            </a:endParaRPr>
          </a:p>
          <a:p>
            <a:r>
              <a:rPr lang="en-US" dirty="0">
                <a:latin typeface="Georgia" pitchFamily="18" charset="0"/>
              </a:rPr>
              <a:t>Toothbrush and a change of clothing</a:t>
            </a:r>
          </a:p>
          <a:p>
            <a:pPr>
              <a:buFontTx/>
              <a:buNone/>
            </a:pPr>
            <a:endParaRPr lang="en-US" dirty="0">
              <a:solidFill>
                <a:schemeClr val="bg1"/>
              </a:solidFill>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1_header.jpg"/>
          <p:cNvPicPr>
            <a:picLocks noGrp="1" noChangeAspect="1"/>
          </p:cNvPicPr>
          <p:nvPr>
            <p:ph idx="1"/>
          </p:nvPr>
        </p:nvPicPr>
        <p:blipFill>
          <a:blip r:embed="rId3" cstate="print"/>
          <a:stretch>
            <a:fillRect/>
          </a:stretch>
        </p:blipFill>
        <p:spPr>
          <a:xfrm>
            <a:off x="0" y="762000"/>
            <a:ext cx="9144000" cy="4114800"/>
          </a:xfrm>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a:xfrm>
            <a:off x="685800" y="304800"/>
            <a:ext cx="7772400" cy="1447800"/>
          </a:xfrm>
        </p:spPr>
        <p:txBody>
          <a:bodyPr/>
          <a:lstStyle/>
          <a:p>
            <a:r>
              <a:rPr lang="en-US" sz="3600" b="1" dirty="0">
                <a:solidFill>
                  <a:srgbClr val="33CCCC"/>
                </a:solidFill>
                <a:latin typeface="Georgia" pitchFamily="18" charset="0"/>
              </a:rPr>
              <a:t>KEEP IMPORTANT ITEMS WITH YOU AT ALL TIMES!</a:t>
            </a:r>
          </a:p>
        </p:txBody>
      </p:sp>
      <p:sp>
        <p:nvSpPr>
          <p:cNvPr id="65542" name="Rectangle 6"/>
          <p:cNvSpPr>
            <a:spLocks noGrp="1" noChangeArrowheads="1"/>
          </p:cNvSpPr>
          <p:nvPr>
            <p:ph type="body" sz="half" idx="1"/>
          </p:nvPr>
        </p:nvSpPr>
        <p:spPr>
          <a:xfrm>
            <a:off x="304800" y="1981200"/>
            <a:ext cx="4191000" cy="4114800"/>
          </a:xfrm>
        </p:spPr>
        <p:txBody>
          <a:bodyPr/>
          <a:lstStyle/>
          <a:p>
            <a:r>
              <a:rPr lang="en-US" sz="2800" dirty="0">
                <a:latin typeface="Arial" charset="0"/>
              </a:rPr>
              <a:t>PASSPORT</a:t>
            </a:r>
          </a:p>
          <a:p>
            <a:r>
              <a:rPr lang="en-US" sz="2800" dirty="0">
                <a:latin typeface="Arial" charset="0"/>
              </a:rPr>
              <a:t>BOARDING PASSES</a:t>
            </a:r>
          </a:p>
          <a:p>
            <a:r>
              <a:rPr lang="en-US" sz="2800" dirty="0">
                <a:latin typeface="Arial" charset="0"/>
              </a:rPr>
              <a:t>CASH</a:t>
            </a:r>
          </a:p>
          <a:p>
            <a:r>
              <a:rPr lang="en-US" sz="2800" dirty="0">
                <a:latin typeface="Arial" charset="0"/>
              </a:rPr>
              <a:t>CREDIT / DEBIT CARDS</a:t>
            </a:r>
          </a:p>
          <a:p>
            <a:r>
              <a:rPr lang="en-US" sz="2800" dirty="0">
                <a:latin typeface="Arial" charset="0"/>
              </a:rPr>
              <a:t>PHONE CARD</a:t>
            </a:r>
          </a:p>
          <a:p>
            <a:pPr>
              <a:buFontTx/>
              <a:buNone/>
            </a:pPr>
            <a:endParaRPr lang="en-US" sz="2800" dirty="0">
              <a:solidFill>
                <a:schemeClr val="bg1"/>
              </a:solidFill>
              <a:latin typeface="Arial" charset="0"/>
            </a:endParaRPr>
          </a:p>
        </p:txBody>
      </p:sp>
      <p:pic>
        <p:nvPicPr>
          <p:cNvPr id="65544" name="Picture 8" descr="24866087"/>
          <p:cNvPicPr>
            <a:picLocks noGrp="1" noChangeAspect="1" noChangeArrowheads="1"/>
          </p:cNvPicPr>
          <p:nvPr>
            <p:ph type="clipArt" sz="half" idx="2"/>
          </p:nvPr>
        </p:nvPicPr>
        <p:blipFill>
          <a:blip r:embed="rId3" cstate="print"/>
          <a:srcRect/>
          <a:stretch>
            <a:fillRect/>
          </a:stretch>
        </p:blipFill>
        <p:spPr>
          <a:xfrm>
            <a:off x="4648200" y="1524000"/>
            <a:ext cx="4495800" cy="3810000"/>
          </a:xfrm>
          <a:noFill/>
          <a:ln/>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219200"/>
          </a:xfrm>
        </p:spPr>
        <p:txBody>
          <a:bodyPr/>
          <a:lstStyle/>
          <a:p>
            <a:r>
              <a:rPr lang="en-US" b="1" dirty="0">
                <a:solidFill>
                  <a:srgbClr val="33CCCC"/>
                </a:solidFill>
                <a:latin typeface="Georgia" pitchFamily="18" charset="0"/>
              </a:rPr>
              <a:t>CHECK-IN AT AIRPORT</a:t>
            </a:r>
          </a:p>
        </p:txBody>
      </p:sp>
      <p:sp>
        <p:nvSpPr>
          <p:cNvPr id="69646" name="Rectangle 14"/>
          <p:cNvSpPr>
            <a:spLocks noGrp="1" noChangeArrowheads="1"/>
          </p:cNvSpPr>
          <p:nvPr>
            <p:ph idx="1"/>
          </p:nvPr>
        </p:nvSpPr>
        <p:spPr>
          <a:xfrm>
            <a:off x="685800" y="1295400"/>
            <a:ext cx="7772400" cy="4800600"/>
          </a:xfrm>
        </p:spPr>
        <p:txBody>
          <a:bodyPr/>
          <a:lstStyle/>
          <a:p>
            <a:r>
              <a:rPr lang="en-US" sz="2800" dirty="0">
                <a:latin typeface="Arial" charset="0"/>
              </a:rPr>
              <a:t>Plan to check in 3 hours prior to flight</a:t>
            </a:r>
          </a:p>
          <a:p>
            <a:pPr>
              <a:buFontTx/>
              <a:buNone/>
            </a:pPr>
            <a:endParaRPr lang="en-US" sz="2800" dirty="0" smtClean="0">
              <a:latin typeface="Arial" charset="0"/>
            </a:endParaRPr>
          </a:p>
          <a:p>
            <a:pPr>
              <a:buFontTx/>
              <a:buNone/>
            </a:pPr>
            <a:endParaRPr lang="en-US" sz="2800" dirty="0">
              <a:latin typeface="Arial" charset="0"/>
            </a:endParaRPr>
          </a:p>
          <a:p>
            <a:r>
              <a:rPr lang="en-US" sz="2800" dirty="0">
                <a:latin typeface="Arial" charset="0"/>
              </a:rPr>
              <a:t>Be sure baggage tags are completed with HOST families address</a:t>
            </a:r>
          </a:p>
          <a:p>
            <a:pPr>
              <a:buFontTx/>
              <a:buNone/>
            </a:pPr>
            <a:endParaRPr lang="en-US" sz="2800" dirty="0" smtClean="0">
              <a:latin typeface="Arial" charset="0"/>
            </a:endParaRPr>
          </a:p>
          <a:p>
            <a:pPr>
              <a:buFontTx/>
              <a:buNone/>
            </a:pPr>
            <a:endParaRPr lang="en-US" sz="2800" dirty="0">
              <a:latin typeface="Arial" charset="0"/>
            </a:endParaRPr>
          </a:p>
          <a:p>
            <a:r>
              <a:rPr lang="en-US" sz="2800" dirty="0">
                <a:latin typeface="Arial" charset="0"/>
              </a:rPr>
              <a:t>Do NOT lock your suitcases for check in</a:t>
            </a:r>
          </a:p>
          <a:p>
            <a:pPr>
              <a:buFontTx/>
              <a:buNone/>
            </a:pPr>
            <a:endParaRPr lang="en-US" sz="2800" dirty="0">
              <a:solidFill>
                <a:schemeClr val="bg1"/>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0"/>
            <a:ext cx="7772400" cy="1752600"/>
          </a:xfrm>
        </p:spPr>
        <p:txBody>
          <a:bodyPr/>
          <a:lstStyle/>
          <a:p>
            <a:r>
              <a:rPr lang="en-US" sz="3600" b="1" dirty="0" smtClean="0">
                <a:solidFill>
                  <a:srgbClr val="33CCCC"/>
                </a:solidFill>
                <a:latin typeface="Georgia" pitchFamily="18" charset="0"/>
              </a:rPr>
              <a:t>WEAR YOUR ROTARY </a:t>
            </a:r>
            <a:r>
              <a:rPr lang="en-US" sz="3600" b="1" dirty="0">
                <a:solidFill>
                  <a:srgbClr val="33CCCC"/>
                </a:solidFill>
                <a:latin typeface="Georgia" pitchFamily="18" charset="0"/>
              </a:rPr>
              <a:t>BLAZER </a:t>
            </a:r>
            <a:r>
              <a:rPr lang="en-US" sz="3600" b="1" dirty="0" smtClean="0">
                <a:solidFill>
                  <a:srgbClr val="33CCCC"/>
                </a:solidFill>
                <a:latin typeface="Georgia" pitchFamily="18" charset="0"/>
              </a:rPr>
              <a:t>WHILE </a:t>
            </a:r>
            <a:r>
              <a:rPr lang="en-US" sz="3600" b="1" dirty="0">
                <a:solidFill>
                  <a:srgbClr val="33CCCC"/>
                </a:solidFill>
                <a:latin typeface="Georgia" pitchFamily="18" charset="0"/>
              </a:rPr>
              <a:t>IN ANY AND ALL </a:t>
            </a:r>
            <a:r>
              <a:rPr lang="en-US" sz="3600" b="1" dirty="0" smtClean="0">
                <a:solidFill>
                  <a:srgbClr val="33CCCC"/>
                </a:solidFill>
                <a:latin typeface="Georgia" pitchFamily="18" charset="0"/>
              </a:rPr>
              <a:t>AIRPORTS</a:t>
            </a:r>
            <a:endParaRPr lang="en-US" sz="3600" b="1" dirty="0">
              <a:solidFill>
                <a:srgbClr val="33CCCC"/>
              </a:solidFill>
              <a:latin typeface="Georgia" pitchFamily="18" charset="0"/>
            </a:endParaRPr>
          </a:p>
        </p:txBody>
      </p:sp>
      <p:sp>
        <p:nvSpPr>
          <p:cNvPr id="203781" name="Rectangle 5"/>
          <p:cNvSpPr>
            <a:spLocks noGrp="1" noChangeArrowheads="1"/>
          </p:cNvSpPr>
          <p:nvPr>
            <p:ph type="body" sz="half" idx="1"/>
          </p:nvPr>
        </p:nvSpPr>
        <p:spPr>
          <a:xfrm>
            <a:off x="152400" y="1524000"/>
            <a:ext cx="3886200" cy="5334000"/>
          </a:xfrm>
        </p:spPr>
        <p:txBody>
          <a:bodyPr/>
          <a:lstStyle/>
          <a:p>
            <a:r>
              <a:rPr lang="en-US" sz="2800" dirty="0">
                <a:latin typeface="Arial" charset="0"/>
              </a:rPr>
              <a:t>It will help other Rotary students and your host family recognize you</a:t>
            </a:r>
          </a:p>
          <a:p>
            <a:r>
              <a:rPr lang="en-US" sz="2800" dirty="0">
                <a:latin typeface="Arial" charset="0"/>
              </a:rPr>
              <a:t>Customs and Immigration officials will know what you are doing in their country</a:t>
            </a:r>
          </a:p>
        </p:txBody>
      </p:sp>
      <p:pic>
        <p:nvPicPr>
          <p:cNvPr id="203785" name="Picture 9" descr="DSC08367"/>
          <p:cNvPicPr>
            <a:picLocks noGrp="1" noChangeAspect="1" noChangeArrowheads="1"/>
          </p:cNvPicPr>
          <p:nvPr>
            <p:ph type="clipArt" sz="half" idx="2"/>
          </p:nvPr>
        </p:nvPicPr>
        <p:blipFill>
          <a:blip r:embed="rId3" cstate="print"/>
          <a:srcRect/>
          <a:stretch>
            <a:fillRect/>
          </a:stretch>
        </p:blipFill>
        <p:spPr>
          <a:xfrm>
            <a:off x="4038600" y="1676400"/>
            <a:ext cx="4800600" cy="3581400"/>
          </a:xfrm>
          <a:noFill/>
          <a:ln/>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685800" y="0"/>
            <a:ext cx="7772400" cy="1295400"/>
          </a:xfrm>
        </p:spPr>
        <p:txBody>
          <a:bodyPr/>
          <a:lstStyle/>
          <a:p>
            <a:r>
              <a:rPr lang="en-US" sz="4000" b="1" dirty="0">
                <a:solidFill>
                  <a:srgbClr val="33CCCC"/>
                </a:solidFill>
                <a:latin typeface="Georgia" pitchFamily="18" charset="0"/>
              </a:rPr>
              <a:t>SECURITY INFORMATION</a:t>
            </a:r>
          </a:p>
        </p:txBody>
      </p:sp>
      <p:sp>
        <p:nvSpPr>
          <p:cNvPr id="88067" name="Rectangle 3"/>
          <p:cNvSpPr>
            <a:spLocks noGrp="1" noChangeArrowheads="1"/>
          </p:cNvSpPr>
          <p:nvPr>
            <p:ph idx="1"/>
          </p:nvPr>
        </p:nvSpPr>
        <p:spPr>
          <a:xfrm>
            <a:off x="685800" y="762000"/>
            <a:ext cx="7772400" cy="5715000"/>
          </a:xfrm>
        </p:spPr>
        <p:txBody>
          <a:bodyPr/>
          <a:lstStyle/>
          <a:p>
            <a:r>
              <a:rPr lang="en-US" dirty="0">
                <a:latin typeface="Arial" charset="0"/>
              </a:rPr>
              <a:t>All bags are subject to inspection </a:t>
            </a:r>
          </a:p>
          <a:p>
            <a:pPr>
              <a:buFontTx/>
              <a:buNone/>
            </a:pPr>
            <a:endParaRPr lang="en-US" dirty="0">
              <a:latin typeface="Arial" charset="0"/>
            </a:endParaRPr>
          </a:p>
          <a:p>
            <a:r>
              <a:rPr lang="en-US" dirty="0">
                <a:latin typeface="Arial" charset="0"/>
              </a:rPr>
              <a:t>Do not carry sharp objects such as scissors, pocketknives, or metal fingernail files in your carry on bags</a:t>
            </a:r>
          </a:p>
          <a:p>
            <a:pPr>
              <a:buFontTx/>
              <a:buNone/>
            </a:pPr>
            <a:endParaRPr lang="en-US" dirty="0">
              <a:latin typeface="Arial" charset="0"/>
            </a:endParaRPr>
          </a:p>
          <a:p>
            <a:r>
              <a:rPr lang="en-US" dirty="0">
                <a:latin typeface="Arial" charset="0"/>
              </a:rPr>
              <a:t>No inappropriate remarks regarding bombings, weapons or hijackings will be tolerated</a:t>
            </a:r>
          </a:p>
          <a:p>
            <a:endParaRPr lang="en-US" dirty="0">
              <a:solidFill>
                <a:schemeClr val="bg1"/>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0"/>
            <a:ext cx="7772400" cy="1752600"/>
          </a:xfrm>
        </p:spPr>
        <p:txBody>
          <a:bodyPr/>
          <a:lstStyle/>
          <a:p>
            <a:r>
              <a:rPr lang="en-US" b="1" dirty="0">
                <a:solidFill>
                  <a:srgbClr val="33CCCC"/>
                </a:solidFill>
                <a:latin typeface="Georgia" pitchFamily="18" charset="0"/>
              </a:rPr>
              <a:t>WHAT TO DO IF YOU MISS YOUR PLANE</a:t>
            </a:r>
          </a:p>
        </p:txBody>
      </p:sp>
      <p:pic>
        <p:nvPicPr>
          <p:cNvPr id="73735" name="Picture 7" descr="j0400552"/>
          <p:cNvPicPr>
            <a:picLocks noGrp="1" noChangeAspect="1" noChangeArrowheads="1"/>
          </p:cNvPicPr>
          <p:nvPr>
            <p:ph type="clipArt" sz="half" idx="1"/>
          </p:nvPr>
        </p:nvPicPr>
        <p:blipFill>
          <a:blip r:embed="rId3" cstate="print"/>
          <a:srcRect/>
          <a:stretch>
            <a:fillRect/>
          </a:stretch>
        </p:blipFill>
        <p:spPr>
          <a:xfrm>
            <a:off x="152400" y="1905000"/>
            <a:ext cx="4419600" cy="3200400"/>
          </a:xfrm>
        </p:spPr>
      </p:pic>
      <p:sp>
        <p:nvSpPr>
          <p:cNvPr id="73734" name="Rectangle 6"/>
          <p:cNvSpPr>
            <a:spLocks noGrp="1" noChangeArrowheads="1"/>
          </p:cNvSpPr>
          <p:nvPr>
            <p:ph type="body" sz="half" idx="2"/>
          </p:nvPr>
        </p:nvSpPr>
        <p:spPr>
          <a:xfrm>
            <a:off x="4648200" y="2057400"/>
            <a:ext cx="4267200" cy="4038600"/>
          </a:xfrm>
        </p:spPr>
        <p:txBody>
          <a:bodyPr/>
          <a:lstStyle/>
          <a:p>
            <a:r>
              <a:rPr lang="en-US" sz="2800" dirty="0">
                <a:latin typeface="Arial" charset="0"/>
              </a:rPr>
              <a:t>Remain calm and polite</a:t>
            </a:r>
          </a:p>
          <a:p>
            <a:pPr>
              <a:buFontTx/>
              <a:buNone/>
            </a:pPr>
            <a:endParaRPr lang="en-US" sz="2800" dirty="0">
              <a:latin typeface="Arial" charset="0"/>
            </a:endParaRPr>
          </a:p>
          <a:p>
            <a:r>
              <a:rPr lang="en-US" sz="2800" dirty="0">
                <a:latin typeface="Arial" charset="0"/>
              </a:rPr>
              <a:t>Ask to be booked on the next available flight</a:t>
            </a:r>
          </a:p>
          <a:p>
            <a:pPr>
              <a:buFontTx/>
              <a:buNone/>
            </a:pPr>
            <a:endParaRPr lang="en-US" sz="2800" dirty="0">
              <a:latin typeface="Arial" charset="0"/>
            </a:endParaRPr>
          </a:p>
          <a:p>
            <a:r>
              <a:rPr lang="en-US" sz="2800" dirty="0">
                <a:latin typeface="Arial" charset="0"/>
              </a:rPr>
              <a:t>Contact parents</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title"/>
          </p:nvPr>
        </p:nvSpPr>
        <p:spPr>
          <a:xfrm>
            <a:off x="304800" y="152400"/>
            <a:ext cx="8610600" cy="990600"/>
          </a:xfrm>
        </p:spPr>
        <p:txBody>
          <a:bodyPr/>
          <a:lstStyle/>
          <a:p>
            <a:r>
              <a:rPr lang="en-US" b="1" dirty="0">
                <a:solidFill>
                  <a:srgbClr val="33CCCC"/>
                </a:solidFill>
                <a:latin typeface="Georgia" pitchFamily="18" charset="0"/>
              </a:rPr>
              <a:t>CUSTOMS &amp; IMMIGRATION</a:t>
            </a:r>
          </a:p>
        </p:txBody>
      </p:sp>
      <p:sp>
        <p:nvSpPr>
          <p:cNvPr id="242690" name="Rectangle 2"/>
          <p:cNvSpPr>
            <a:spLocks noGrp="1" noChangeArrowheads="1"/>
          </p:cNvSpPr>
          <p:nvPr>
            <p:ph type="body" sz="half" idx="1"/>
          </p:nvPr>
        </p:nvSpPr>
        <p:spPr>
          <a:xfrm>
            <a:off x="685800" y="1600200"/>
            <a:ext cx="3810000" cy="4876800"/>
          </a:xfrm>
        </p:spPr>
        <p:txBody>
          <a:bodyPr/>
          <a:lstStyle/>
          <a:p>
            <a:r>
              <a:rPr lang="en-US" dirty="0" smtClean="0">
                <a:latin typeface="Georgia" pitchFamily="18" charset="0"/>
              </a:rPr>
              <a:t>Be </a:t>
            </a:r>
            <a:r>
              <a:rPr lang="en-US" dirty="0">
                <a:latin typeface="Georgia" pitchFamily="18" charset="0"/>
              </a:rPr>
              <a:t>sure your immigration card is completed </a:t>
            </a:r>
            <a:endParaRPr lang="en-US" dirty="0" smtClean="0">
              <a:latin typeface="Georgia" pitchFamily="18" charset="0"/>
            </a:endParaRPr>
          </a:p>
          <a:p>
            <a:pPr>
              <a:buNone/>
            </a:pPr>
            <a:endParaRPr lang="en-US" dirty="0">
              <a:latin typeface="Georgia" pitchFamily="18" charset="0"/>
            </a:endParaRPr>
          </a:p>
          <a:p>
            <a:r>
              <a:rPr lang="en-US" dirty="0">
                <a:latin typeface="Georgia" pitchFamily="18" charset="0"/>
              </a:rPr>
              <a:t>Answer questions to the best of your </a:t>
            </a:r>
            <a:r>
              <a:rPr lang="en-US" dirty="0" smtClean="0">
                <a:latin typeface="Georgia" pitchFamily="18" charset="0"/>
              </a:rPr>
              <a:t>ability</a:t>
            </a:r>
          </a:p>
          <a:p>
            <a:pPr>
              <a:buNone/>
            </a:pPr>
            <a:endParaRPr lang="en-US" sz="2400" dirty="0">
              <a:solidFill>
                <a:schemeClr val="bg1"/>
              </a:solidFill>
              <a:latin typeface="Arial" charset="0"/>
            </a:endParaRPr>
          </a:p>
        </p:txBody>
      </p:sp>
      <p:pic>
        <p:nvPicPr>
          <p:cNvPr id="242693" name="Picture 5" descr="j0434139"/>
          <p:cNvPicPr>
            <a:picLocks noGrp="1" noChangeAspect="1" noChangeArrowheads="1"/>
          </p:cNvPicPr>
          <p:nvPr>
            <p:ph type="clipArt" sz="half" idx="2"/>
          </p:nvPr>
        </p:nvPicPr>
        <p:blipFill>
          <a:blip r:embed="rId3" cstate="print"/>
          <a:srcRect/>
          <a:stretch>
            <a:fillRect/>
          </a:stretch>
        </p:blipFill>
        <p:spPr>
          <a:xfrm>
            <a:off x="4419600" y="1447800"/>
            <a:ext cx="4724400" cy="3733800"/>
          </a:xfrm>
        </p:spPr>
      </p:pic>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b="1" dirty="0">
                <a:solidFill>
                  <a:srgbClr val="33CCCC"/>
                </a:solidFill>
                <a:latin typeface="Georgia" pitchFamily="18" charset="0"/>
              </a:rPr>
              <a:t>RETURN </a:t>
            </a:r>
            <a:r>
              <a:rPr lang="en-US" b="1" dirty="0" smtClean="0">
                <a:solidFill>
                  <a:srgbClr val="33CCCC"/>
                </a:solidFill>
                <a:latin typeface="Georgia" pitchFamily="18" charset="0"/>
              </a:rPr>
              <a:t>INFORMATION</a:t>
            </a:r>
            <a:endParaRPr lang="en-US" b="1" dirty="0">
              <a:solidFill>
                <a:srgbClr val="33CCCC"/>
              </a:solidFill>
              <a:latin typeface="Georgia" pitchFamily="18" charset="0"/>
            </a:endParaRPr>
          </a:p>
        </p:txBody>
      </p:sp>
      <p:sp>
        <p:nvSpPr>
          <p:cNvPr id="277507" name="Rectangle 3"/>
          <p:cNvSpPr>
            <a:spLocks noGrp="1" noChangeArrowheads="1"/>
          </p:cNvSpPr>
          <p:nvPr>
            <p:ph idx="1"/>
          </p:nvPr>
        </p:nvSpPr>
        <p:spPr/>
        <p:txBody>
          <a:bodyPr/>
          <a:lstStyle/>
          <a:p>
            <a:r>
              <a:rPr lang="en-US" dirty="0">
                <a:latin typeface="Arial" charset="0"/>
              </a:rPr>
              <a:t>Email sent to parents and students that contains</a:t>
            </a:r>
            <a:r>
              <a:rPr lang="en-US" dirty="0" smtClean="0">
                <a:latin typeface="Arial" charset="0"/>
              </a:rPr>
              <a:t>:</a:t>
            </a:r>
            <a:endParaRPr lang="en-US" dirty="0">
              <a:latin typeface="Arial" charset="0"/>
            </a:endParaRPr>
          </a:p>
          <a:p>
            <a:pPr lvl="1"/>
            <a:r>
              <a:rPr lang="en-US" dirty="0">
                <a:latin typeface="Arial" charset="0"/>
              </a:rPr>
              <a:t>Return </a:t>
            </a:r>
            <a:r>
              <a:rPr lang="en-US" dirty="0" smtClean="0">
                <a:latin typeface="Arial" charset="0"/>
              </a:rPr>
              <a:t>instructions</a:t>
            </a:r>
          </a:p>
          <a:p>
            <a:pPr lvl="1"/>
            <a:endParaRPr lang="en-US" dirty="0" smtClean="0">
              <a:latin typeface="Arial" charset="0"/>
            </a:endParaRPr>
          </a:p>
          <a:p>
            <a:pPr lvl="1"/>
            <a:r>
              <a:rPr lang="en-US" dirty="0" smtClean="0">
                <a:latin typeface="Arial" charset="0"/>
              </a:rPr>
              <a:t>Reminder to CONTACT TZELL WITH A RANGE OF ACCEPTABLE RETURN DATES BY FEBRUARY 15</a:t>
            </a:r>
            <a:r>
              <a:rPr lang="en-US" baseline="30000" dirty="0" smtClean="0">
                <a:latin typeface="Arial" charset="0"/>
              </a:rPr>
              <a:t>TH</a:t>
            </a:r>
            <a:r>
              <a:rPr lang="en-US" dirty="0">
                <a:latin typeface="Arial" charset="0"/>
              </a:rPr>
              <a:t> </a:t>
            </a:r>
            <a:r>
              <a:rPr lang="en-US" dirty="0" smtClean="0">
                <a:latin typeface="Arial" charset="0"/>
              </a:rPr>
              <a:t>OF NEXT YEAR.</a:t>
            </a:r>
            <a:endParaRPr lang="en-US" dirty="0">
              <a:latin typeface="Arial" charset="0"/>
            </a:endParaRPr>
          </a:p>
          <a:p>
            <a:endParaRPr lang="en-US" dirty="0">
              <a:solidFill>
                <a:schemeClr val="bg1"/>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762000" y="-457200"/>
            <a:ext cx="7696200" cy="7315200"/>
          </a:xfrm>
        </p:spPr>
        <p:txBody>
          <a:bodyPr/>
          <a:lstStyle/>
          <a:p>
            <a:pPr algn="ctr">
              <a:buFontTx/>
              <a:buNone/>
            </a:pPr>
            <a:endParaRPr lang="en-US" sz="3100" dirty="0" smtClean="0">
              <a:solidFill>
                <a:srgbClr val="FF0000"/>
              </a:solidFill>
              <a:latin typeface="Georgia" pitchFamily="18" charset="0"/>
            </a:endParaRPr>
          </a:p>
          <a:p>
            <a:pPr algn="ctr">
              <a:buFontTx/>
              <a:buNone/>
            </a:pPr>
            <a:r>
              <a:rPr lang="en-US" sz="4800" dirty="0" smtClean="0">
                <a:latin typeface="Georgia" pitchFamily="18" charset="0"/>
              </a:rPr>
              <a:t>1-800-888-5275</a:t>
            </a:r>
          </a:p>
          <a:p>
            <a:pPr algn="ctr">
              <a:buFontTx/>
              <a:buNone/>
            </a:pPr>
            <a:r>
              <a:rPr lang="en-US" sz="2800" dirty="0" smtClean="0">
                <a:solidFill>
                  <a:srgbClr val="FFFF00"/>
                </a:solidFill>
                <a:latin typeface="Georgia" pitchFamily="18" charset="0"/>
              </a:rPr>
              <a:t>Theresa Bryan, </a:t>
            </a:r>
            <a:r>
              <a:rPr lang="en-US" sz="2800" dirty="0">
                <a:solidFill>
                  <a:srgbClr val="FFFF00"/>
                </a:solidFill>
                <a:latin typeface="Georgia" pitchFamily="18" charset="0"/>
              </a:rPr>
              <a:t>Manager</a:t>
            </a:r>
          </a:p>
          <a:p>
            <a:pPr algn="ctr">
              <a:buFontTx/>
              <a:buNone/>
            </a:pPr>
            <a:r>
              <a:rPr lang="en-US" sz="2800" dirty="0" smtClean="0">
                <a:latin typeface="Georgia" pitchFamily="18" charset="0"/>
              </a:rPr>
              <a:t>theresa@tzellyouthexchange.com</a:t>
            </a:r>
            <a:endParaRPr lang="en-US" sz="2800" dirty="0">
              <a:latin typeface="Georgia" pitchFamily="18" charset="0"/>
            </a:endParaRPr>
          </a:p>
          <a:p>
            <a:pPr algn="ctr">
              <a:buFontTx/>
              <a:buNone/>
            </a:pPr>
            <a:r>
              <a:rPr lang="en-US" sz="2800" dirty="0">
                <a:latin typeface="Georgia" pitchFamily="18" charset="0"/>
              </a:rPr>
              <a:t>Extension </a:t>
            </a:r>
            <a:r>
              <a:rPr lang="en-US" sz="2800" dirty="0" smtClean="0">
                <a:latin typeface="Georgia" pitchFamily="18" charset="0"/>
              </a:rPr>
              <a:t>106</a:t>
            </a:r>
            <a:endParaRPr lang="en-US" sz="2800" dirty="0">
              <a:latin typeface="Georgia" pitchFamily="18" charset="0"/>
            </a:endParaRPr>
          </a:p>
          <a:p>
            <a:pPr algn="ctr">
              <a:buFontTx/>
              <a:buNone/>
            </a:pPr>
            <a:r>
              <a:rPr lang="en-US" sz="2800" dirty="0">
                <a:solidFill>
                  <a:srgbClr val="FFFF00"/>
                </a:solidFill>
                <a:latin typeface="Georgia" pitchFamily="18" charset="0"/>
              </a:rPr>
              <a:t>Sabrina Burgett, Travel Consultant</a:t>
            </a:r>
          </a:p>
          <a:p>
            <a:pPr algn="ctr">
              <a:buFontTx/>
              <a:buNone/>
            </a:pPr>
            <a:r>
              <a:rPr lang="en-US" sz="2800" dirty="0" smtClean="0">
                <a:latin typeface="Georgia" pitchFamily="18" charset="0"/>
              </a:rPr>
              <a:t>sabrina@tzellyouthexchange.com</a:t>
            </a:r>
            <a:endParaRPr lang="en-US" sz="2800" dirty="0">
              <a:latin typeface="Georgia" pitchFamily="18" charset="0"/>
            </a:endParaRPr>
          </a:p>
          <a:p>
            <a:pPr algn="ctr">
              <a:buFontTx/>
              <a:buNone/>
            </a:pPr>
            <a:r>
              <a:rPr lang="en-US" sz="2800" dirty="0">
                <a:latin typeface="Georgia" pitchFamily="18" charset="0"/>
              </a:rPr>
              <a:t>Extension 107</a:t>
            </a:r>
          </a:p>
          <a:p>
            <a:pPr algn="ctr">
              <a:buFontTx/>
              <a:buNone/>
            </a:pPr>
            <a:r>
              <a:rPr lang="en-US" sz="2800" dirty="0" smtClean="0">
                <a:solidFill>
                  <a:srgbClr val="FFFF00"/>
                </a:solidFill>
                <a:latin typeface="Georgia" pitchFamily="18" charset="0"/>
              </a:rPr>
              <a:t>Hilary </a:t>
            </a:r>
            <a:r>
              <a:rPr lang="en-US" sz="2800" dirty="0" err="1" smtClean="0">
                <a:solidFill>
                  <a:srgbClr val="FFFF00"/>
                </a:solidFill>
                <a:latin typeface="Georgia" pitchFamily="18" charset="0"/>
              </a:rPr>
              <a:t>Chivian</a:t>
            </a:r>
            <a:r>
              <a:rPr lang="en-US" sz="2800" dirty="0" smtClean="0">
                <a:solidFill>
                  <a:srgbClr val="FFFF00"/>
                </a:solidFill>
                <a:latin typeface="Georgia" pitchFamily="18" charset="0"/>
              </a:rPr>
              <a:t>, </a:t>
            </a:r>
            <a:r>
              <a:rPr lang="en-US" sz="2800" dirty="0">
                <a:solidFill>
                  <a:srgbClr val="FFFF00"/>
                </a:solidFill>
                <a:latin typeface="Georgia" pitchFamily="18" charset="0"/>
              </a:rPr>
              <a:t>Travel Consultant</a:t>
            </a:r>
          </a:p>
          <a:p>
            <a:pPr algn="ctr">
              <a:buFontTx/>
              <a:buNone/>
            </a:pPr>
            <a:r>
              <a:rPr lang="en-US" sz="2800" dirty="0" smtClean="0">
                <a:latin typeface="Georgia" pitchFamily="18" charset="0"/>
              </a:rPr>
              <a:t>hilary@tzellyouthexchange.com</a:t>
            </a:r>
            <a:endParaRPr lang="en-US" sz="2800" dirty="0">
              <a:latin typeface="Georgia" pitchFamily="18" charset="0"/>
            </a:endParaRPr>
          </a:p>
          <a:p>
            <a:pPr algn="ctr">
              <a:buFontTx/>
              <a:buNone/>
            </a:pPr>
            <a:r>
              <a:rPr lang="en-US" sz="2800" dirty="0">
                <a:latin typeface="Georgia" pitchFamily="18" charset="0"/>
              </a:rPr>
              <a:t>Extension </a:t>
            </a:r>
            <a:r>
              <a:rPr lang="en-US" sz="2800" dirty="0" smtClean="0">
                <a:latin typeface="Georgia" pitchFamily="18" charset="0"/>
              </a:rPr>
              <a:t>101</a:t>
            </a:r>
            <a:endParaRPr lang="en-US" sz="2800" dirty="0">
              <a:latin typeface="Georgia" pitchFamily="18" charset="0"/>
            </a:endParaRPr>
          </a:p>
          <a:p>
            <a:pPr algn="ctr">
              <a:buFontTx/>
              <a:buNone/>
            </a:pPr>
            <a:endParaRPr lang="en-US" sz="3100" dirty="0">
              <a:solidFill>
                <a:schemeClr val="bg1"/>
              </a:solidFill>
              <a:latin typeface="Georgia" pitchFamily="18"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33CCCC"/>
                </a:solidFill>
                <a:latin typeface="Georgia" pitchFamily="18" charset="0"/>
              </a:rPr>
              <a:t>HOW TO REGISTER</a:t>
            </a:r>
            <a:endParaRPr lang="en-US" sz="3600" b="1" dirty="0">
              <a:solidFill>
                <a:srgbClr val="33CCCC"/>
              </a:solidFill>
              <a:latin typeface="Georgia" pitchFamily="18" charset="0"/>
            </a:endParaRPr>
          </a:p>
        </p:txBody>
      </p:sp>
      <p:sp>
        <p:nvSpPr>
          <p:cNvPr id="3" name="Content Placeholder 2"/>
          <p:cNvSpPr>
            <a:spLocks noGrp="1"/>
          </p:cNvSpPr>
          <p:nvPr>
            <p:ph idx="1"/>
          </p:nvPr>
        </p:nvSpPr>
        <p:spPr>
          <a:xfrm>
            <a:off x="3200400" y="990600"/>
            <a:ext cx="5486400" cy="4495801"/>
          </a:xfrm>
        </p:spPr>
        <p:txBody>
          <a:bodyPr/>
          <a:lstStyle/>
          <a:p>
            <a:r>
              <a:rPr lang="en-US" dirty="0" smtClean="0"/>
              <a:t>Go to our website:  </a:t>
            </a:r>
            <a:endParaRPr lang="en-US" dirty="0" smtClean="0">
              <a:solidFill>
                <a:srgbClr val="FFFF00"/>
              </a:solidFill>
            </a:endParaRPr>
          </a:p>
          <a:p>
            <a:pPr marL="0" indent="0">
              <a:buNone/>
            </a:pPr>
            <a:r>
              <a:rPr lang="en-US" dirty="0" smtClean="0">
                <a:solidFill>
                  <a:srgbClr val="FFFF00"/>
                </a:solidFill>
              </a:rPr>
              <a:t>www.tzellyouthexchange.com </a:t>
            </a:r>
          </a:p>
          <a:p>
            <a:pPr>
              <a:buNone/>
            </a:pPr>
            <a:endParaRPr lang="en-US" dirty="0" smtClean="0"/>
          </a:p>
          <a:p>
            <a:r>
              <a:rPr lang="en-US" dirty="0" smtClean="0"/>
              <a:t>Click on the link for “Registration”</a:t>
            </a:r>
          </a:p>
          <a:p>
            <a:endParaRPr lang="en-US" dirty="0"/>
          </a:p>
          <a:p>
            <a:r>
              <a:rPr lang="en-US" dirty="0" smtClean="0"/>
              <a:t>Complete all required information</a:t>
            </a:r>
            <a:endParaRPr lang="en-US" dirty="0"/>
          </a:p>
        </p:txBody>
      </p:sp>
      <p:pic>
        <p:nvPicPr>
          <p:cNvPr id="4" name="Picture 8" descr="MPj04223890000[1]"/>
          <p:cNvPicPr>
            <a:picLocks noChangeAspect="1" noChangeArrowheads="1"/>
          </p:cNvPicPr>
          <p:nvPr/>
        </p:nvPicPr>
        <p:blipFill>
          <a:blip r:embed="rId3" cstate="print"/>
          <a:srcRect/>
          <a:stretch>
            <a:fillRect/>
          </a:stretch>
        </p:blipFill>
        <p:spPr>
          <a:xfrm>
            <a:off x="228600" y="1447800"/>
            <a:ext cx="2717800" cy="4038600"/>
          </a:xfrm>
          <a:prstGeom prst="rect">
            <a:avLst/>
          </a:prstGeom>
        </p:spPr>
      </p:pic>
      <p:sp>
        <p:nvSpPr>
          <p:cNvPr id="6" name="Footer Placeholder 5"/>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Leaders in Youth Exchange Travel and Visa services</a:t>
            </a:r>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542" y="127000"/>
            <a:ext cx="8821057" cy="657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0308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z="3800" b="1" dirty="0">
                <a:solidFill>
                  <a:srgbClr val="33CCCC"/>
                </a:solidFill>
                <a:latin typeface="Georgia" pitchFamily="18" charset="0"/>
              </a:rPr>
              <a:t>REGISTRATION DEADLINES</a:t>
            </a:r>
          </a:p>
        </p:txBody>
      </p:sp>
      <p:sp>
        <p:nvSpPr>
          <p:cNvPr id="287747" name="Rectangle 3"/>
          <p:cNvSpPr>
            <a:spLocks noGrp="1" noChangeArrowheads="1"/>
          </p:cNvSpPr>
          <p:nvPr>
            <p:ph idx="1"/>
          </p:nvPr>
        </p:nvSpPr>
        <p:spPr>
          <a:xfrm>
            <a:off x="457200" y="1524000"/>
            <a:ext cx="8229600" cy="4525963"/>
          </a:xfrm>
        </p:spPr>
        <p:txBody>
          <a:bodyPr/>
          <a:lstStyle/>
          <a:p>
            <a:r>
              <a:rPr lang="en-US" dirty="0">
                <a:latin typeface="Arial" charset="0"/>
              </a:rPr>
              <a:t>BEFORE </a:t>
            </a:r>
            <a:r>
              <a:rPr lang="en-US" dirty="0" smtClean="0">
                <a:latin typeface="Arial" charset="0"/>
              </a:rPr>
              <a:t>APRIL </a:t>
            </a:r>
            <a:r>
              <a:rPr lang="en-US" dirty="0">
                <a:latin typeface="Arial" charset="0"/>
              </a:rPr>
              <a:t>1</a:t>
            </a:r>
            <a:r>
              <a:rPr lang="en-US" baseline="30000" dirty="0">
                <a:latin typeface="Arial" charset="0"/>
              </a:rPr>
              <a:t>ST</a:t>
            </a:r>
            <a:r>
              <a:rPr lang="en-US" dirty="0">
                <a:latin typeface="Arial" charset="0"/>
              </a:rPr>
              <a:t>:</a:t>
            </a:r>
            <a:r>
              <a:rPr lang="en-US" dirty="0">
                <a:solidFill>
                  <a:schemeClr val="bg1"/>
                </a:solidFill>
                <a:latin typeface="Arial" charset="0"/>
              </a:rPr>
              <a:t>  </a:t>
            </a:r>
            <a:r>
              <a:rPr lang="en-US" dirty="0" smtClean="0">
                <a:solidFill>
                  <a:srgbClr val="FFFF00"/>
                </a:solidFill>
                <a:latin typeface="Arial" charset="0"/>
              </a:rPr>
              <a:t>$125.00</a:t>
            </a:r>
            <a:endParaRPr lang="en-US" dirty="0">
              <a:solidFill>
                <a:srgbClr val="FFFF00"/>
              </a:solidFill>
              <a:latin typeface="Arial" charset="0"/>
            </a:endParaRPr>
          </a:p>
          <a:p>
            <a:pPr>
              <a:buFontTx/>
              <a:buNone/>
            </a:pPr>
            <a:endParaRPr lang="en-US" dirty="0">
              <a:solidFill>
                <a:srgbClr val="FF0000"/>
              </a:solidFill>
              <a:latin typeface="Arial" charset="0"/>
            </a:endParaRPr>
          </a:p>
          <a:p>
            <a:r>
              <a:rPr lang="en-US" dirty="0" smtClean="0">
                <a:latin typeface="Arial" charset="0"/>
              </a:rPr>
              <a:t>APRIL 2</a:t>
            </a:r>
            <a:r>
              <a:rPr lang="en-US" baseline="30000" dirty="0" smtClean="0">
                <a:latin typeface="Arial" charset="0"/>
              </a:rPr>
              <a:t>ND</a:t>
            </a:r>
            <a:r>
              <a:rPr lang="en-US" dirty="0" smtClean="0">
                <a:latin typeface="Arial" charset="0"/>
              </a:rPr>
              <a:t> </a:t>
            </a:r>
            <a:r>
              <a:rPr lang="en-US" dirty="0">
                <a:latin typeface="Arial" charset="0"/>
              </a:rPr>
              <a:t>UNTIL </a:t>
            </a:r>
            <a:r>
              <a:rPr lang="en-US" dirty="0" smtClean="0">
                <a:latin typeface="Arial" charset="0"/>
              </a:rPr>
              <a:t>JULY 1ST: </a:t>
            </a:r>
            <a:r>
              <a:rPr lang="en-US" dirty="0" smtClean="0">
                <a:solidFill>
                  <a:srgbClr val="FF0000"/>
                </a:solidFill>
                <a:latin typeface="Arial" charset="0"/>
              </a:rPr>
              <a:t> </a:t>
            </a:r>
            <a:r>
              <a:rPr lang="en-US" dirty="0">
                <a:solidFill>
                  <a:srgbClr val="FFFF00"/>
                </a:solidFill>
                <a:latin typeface="Arial" charset="0"/>
              </a:rPr>
              <a:t>$</a:t>
            </a:r>
            <a:r>
              <a:rPr lang="en-US" dirty="0" smtClean="0">
                <a:solidFill>
                  <a:srgbClr val="FFFF00"/>
                </a:solidFill>
                <a:latin typeface="Arial" charset="0"/>
              </a:rPr>
              <a:t>175.00</a:t>
            </a:r>
            <a:endParaRPr lang="en-US" dirty="0">
              <a:solidFill>
                <a:srgbClr val="FFFF00"/>
              </a:solidFill>
              <a:latin typeface="Arial" charset="0"/>
            </a:endParaRPr>
          </a:p>
          <a:p>
            <a:endParaRPr lang="en-US" dirty="0">
              <a:solidFill>
                <a:srgbClr val="FF0000"/>
              </a:solidFill>
              <a:latin typeface="Arial" charset="0"/>
            </a:endParaRPr>
          </a:p>
          <a:p>
            <a:r>
              <a:rPr lang="en-US" dirty="0">
                <a:latin typeface="Arial" charset="0"/>
              </a:rPr>
              <a:t>AFTER JULY 1</a:t>
            </a:r>
            <a:r>
              <a:rPr lang="en-US" baseline="30000" dirty="0">
                <a:latin typeface="Arial" charset="0"/>
              </a:rPr>
              <a:t>ST</a:t>
            </a:r>
            <a:r>
              <a:rPr lang="en-US" dirty="0">
                <a:solidFill>
                  <a:schemeClr val="bg1"/>
                </a:solidFill>
                <a:latin typeface="Arial" charset="0"/>
              </a:rPr>
              <a:t>:</a:t>
            </a:r>
            <a:r>
              <a:rPr lang="en-US" dirty="0">
                <a:solidFill>
                  <a:srgbClr val="FF0000"/>
                </a:solidFill>
                <a:latin typeface="Arial" charset="0"/>
              </a:rPr>
              <a:t>  </a:t>
            </a:r>
            <a:r>
              <a:rPr lang="en-US" dirty="0">
                <a:solidFill>
                  <a:srgbClr val="FFFF00"/>
                </a:solidFill>
                <a:latin typeface="Arial" charset="0"/>
              </a:rPr>
              <a:t>$</a:t>
            </a:r>
            <a:r>
              <a:rPr lang="en-US" dirty="0" smtClean="0">
                <a:solidFill>
                  <a:srgbClr val="FFFF00"/>
                </a:solidFill>
                <a:latin typeface="Arial" charset="0"/>
              </a:rPr>
              <a:t>225.00 </a:t>
            </a:r>
            <a:endParaRPr lang="en-US" dirty="0">
              <a:solidFill>
                <a:srgbClr val="FFFF00"/>
              </a:solidFill>
              <a:latin typeface="Arial" charset="0"/>
            </a:endParaRP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990600" y="449263"/>
            <a:ext cx="533400" cy="457200"/>
          </a:xfrm>
          <a:prstGeom prst="rect">
            <a:avLst/>
          </a:prstGeom>
          <a:noFill/>
          <a:ln w="9525">
            <a:noFill/>
            <a:miter lim="800000"/>
            <a:headEnd/>
            <a:tailEnd/>
          </a:ln>
          <a:effectLst/>
        </p:spPr>
        <p:txBody>
          <a:bodyPr>
            <a:spAutoFit/>
          </a:bodyPr>
          <a:lstStyle/>
          <a:p>
            <a:pPr>
              <a:spcBef>
                <a:spcPct val="50000"/>
              </a:spcBef>
            </a:pPr>
            <a:endParaRPr lang="en-US" sz="2400" b="0">
              <a:latin typeface="Times New Roman" pitchFamily="18" charset="0"/>
            </a:endParaRPr>
          </a:p>
        </p:txBody>
      </p:sp>
      <p:sp>
        <p:nvSpPr>
          <p:cNvPr id="23558" name="Text Box 6"/>
          <p:cNvSpPr txBox="1">
            <a:spLocks noChangeArrowheads="1"/>
          </p:cNvSpPr>
          <p:nvPr/>
        </p:nvSpPr>
        <p:spPr bwMode="auto">
          <a:xfrm>
            <a:off x="381000" y="228600"/>
            <a:ext cx="8382000" cy="800219"/>
          </a:xfrm>
          <a:prstGeom prst="rect">
            <a:avLst/>
          </a:prstGeom>
          <a:noFill/>
          <a:ln w="9525">
            <a:noFill/>
            <a:miter lim="800000"/>
            <a:headEnd/>
            <a:tailEnd/>
          </a:ln>
          <a:effectLst/>
        </p:spPr>
        <p:txBody>
          <a:bodyPr>
            <a:spAutoFit/>
          </a:bodyPr>
          <a:lstStyle/>
          <a:p>
            <a:pPr algn="ctr">
              <a:spcBef>
                <a:spcPct val="50000"/>
              </a:spcBef>
            </a:pPr>
            <a:r>
              <a:rPr lang="en-US" sz="4600" dirty="0">
                <a:solidFill>
                  <a:srgbClr val="33CCCC"/>
                </a:solidFill>
                <a:latin typeface="Georgia" pitchFamily="18" charset="0"/>
              </a:rPr>
              <a:t>WHAT IS A VISA?</a:t>
            </a:r>
          </a:p>
        </p:txBody>
      </p:sp>
      <p:pic>
        <p:nvPicPr>
          <p:cNvPr id="23567" name="Picture 15" descr="MPj04221030000[1]"/>
          <p:cNvPicPr>
            <a:picLocks noGrp="1" noChangeAspect="1" noChangeArrowheads="1"/>
          </p:cNvPicPr>
          <p:nvPr>
            <p:ph sz="half" idx="1"/>
          </p:nvPr>
        </p:nvPicPr>
        <p:blipFill>
          <a:blip r:embed="rId3" cstate="print"/>
          <a:srcRect/>
          <a:stretch>
            <a:fillRect/>
          </a:stretch>
        </p:blipFill>
        <p:spPr>
          <a:xfrm>
            <a:off x="304800" y="1295400"/>
            <a:ext cx="3352800" cy="4114800"/>
          </a:xfrm>
          <a:noFill/>
          <a:ln/>
        </p:spPr>
      </p:pic>
      <p:sp>
        <p:nvSpPr>
          <p:cNvPr id="23569" name="Text Box 17"/>
          <p:cNvSpPr txBox="1">
            <a:spLocks noChangeArrowheads="1"/>
          </p:cNvSpPr>
          <p:nvPr/>
        </p:nvSpPr>
        <p:spPr bwMode="auto">
          <a:xfrm>
            <a:off x="3810000" y="1143000"/>
            <a:ext cx="4038600" cy="4638675"/>
          </a:xfrm>
          <a:prstGeom prst="rect">
            <a:avLst/>
          </a:prstGeom>
          <a:noFill/>
          <a:ln w="9525">
            <a:noFill/>
            <a:miter lim="800000"/>
            <a:headEnd/>
            <a:tailEnd/>
          </a:ln>
          <a:effectLst/>
        </p:spPr>
        <p:txBody>
          <a:bodyPr wrap="square">
            <a:spAutoFit/>
          </a:bodyPr>
          <a:lstStyle/>
          <a:p>
            <a:pPr>
              <a:spcBef>
                <a:spcPct val="50000"/>
              </a:spcBef>
            </a:pPr>
            <a:r>
              <a:rPr lang="en-US" sz="3600" dirty="0"/>
              <a:t>A visa is official permission from a foreign government to enter that country and stay for a specified period of time</a:t>
            </a:r>
            <a:r>
              <a:rPr lang="en-US" sz="2400" dirty="0"/>
              <a:t> </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09600" y="1219200"/>
            <a:ext cx="7772400" cy="6324600"/>
          </a:xfrm>
        </p:spPr>
        <p:txBody>
          <a:bodyPr/>
          <a:lstStyle/>
          <a:p>
            <a:r>
              <a:rPr lang="en-US" dirty="0">
                <a:latin typeface="Arial" charset="0"/>
              </a:rPr>
              <a:t>Requirements vary country by country and consulate by consulate</a:t>
            </a:r>
          </a:p>
          <a:p>
            <a:pPr>
              <a:buFontTx/>
              <a:buNone/>
            </a:pPr>
            <a:endParaRPr lang="en-US" dirty="0">
              <a:latin typeface="Arial" charset="0"/>
            </a:endParaRPr>
          </a:p>
          <a:p>
            <a:r>
              <a:rPr lang="en-US" dirty="0">
                <a:latin typeface="Arial" charset="0"/>
              </a:rPr>
              <a:t>Consulates have the ability to change visa requirements and fees at any time</a:t>
            </a:r>
          </a:p>
          <a:p>
            <a:pPr>
              <a:buFontTx/>
              <a:buNone/>
            </a:pPr>
            <a:endParaRPr lang="en-US" dirty="0">
              <a:latin typeface="Arial" charset="0"/>
            </a:endParaRPr>
          </a:p>
          <a:p>
            <a:r>
              <a:rPr lang="en-US" dirty="0">
                <a:latin typeface="Arial" charset="0"/>
              </a:rPr>
              <a:t>Send us documents as you complete them </a:t>
            </a:r>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676400"/>
          </a:xfrm>
        </p:spPr>
        <p:txBody>
          <a:bodyPr/>
          <a:lstStyle/>
          <a:p>
            <a:r>
              <a:rPr lang="en-US" sz="3200" b="1" dirty="0" smtClean="0">
                <a:solidFill>
                  <a:srgbClr val="33CCCC"/>
                </a:solidFill>
                <a:latin typeface="Georgia" pitchFamily="18" charset="0"/>
              </a:rPr>
              <a:t>PERSONAL APPEARANCE</a:t>
            </a:r>
            <a:br>
              <a:rPr lang="en-US" sz="3200" b="1" dirty="0" smtClean="0">
                <a:solidFill>
                  <a:srgbClr val="33CCCC"/>
                </a:solidFill>
                <a:latin typeface="Georgia" pitchFamily="18" charset="0"/>
              </a:rPr>
            </a:br>
            <a:r>
              <a:rPr lang="en-US" sz="3200" b="1" dirty="0" smtClean="0">
                <a:solidFill>
                  <a:srgbClr val="33CCCC"/>
                </a:solidFill>
                <a:latin typeface="Georgia" pitchFamily="18" charset="0"/>
              </a:rPr>
              <a:t>VS. </a:t>
            </a:r>
            <a:br>
              <a:rPr lang="en-US" sz="3200" b="1" dirty="0" smtClean="0">
                <a:solidFill>
                  <a:srgbClr val="33CCCC"/>
                </a:solidFill>
                <a:latin typeface="Georgia" pitchFamily="18" charset="0"/>
              </a:rPr>
            </a:br>
            <a:r>
              <a:rPr lang="en-US" sz="3200" b="1" dirty="0" smtClean="0">
                <a:solidFill>
                  <a:srgbClr val="33CCCC"/>
                </a:solidFill>
                <a:latin typeface="Georgia" pitchFamily="18" charset="0"/>
              </a:rPr>
              <a:t>APPLICATIONS ACCEPTED BY MAIL</a:t>
            </a:r>
            <a:endParaRPr lang="en-US" sz="3200" b="1" dirty="0">
              <a:solidFill>
                <a:srgbClr val="33CCCC"/>
              </a:solidFill>
              <a:latin typeface="Georgia" pitchFamily="18" charset="0"/>
            </a:endParaRPr>
          </a:p>
        </p:txBody>
      </p:sp>
      <p:sp>
        <p:nvSpPr>
          <p:cNvPr id="5" name="Text Placeholder 4"/>
          <p:cNvSpPr>
            <a:spLocks noGrp="1"/>
          </p:cNvSpPr>
          <p:nvPr>
            <p:ph type="body" idx="1"/>
          </p:nvPr>
        </p:nvSpPr>
        <p:spPr>
          <a:xfrm>
            <a:off x="457200" y="1295401"/>
            <a:ext cx="4040188" cy="533400"/>
          </a:xfrm>
        </p:spPr>
        <p:txBody>
          <a:bodyPr/>
          <a:lstStyle/>
          <a:p>
            <a:r>
              <a:rPr lang="en-US" dirty="0" smtClean="0">
                <a:solidFill>
                  <a:srgbClr val="FF0000"/>
                </a:solidFill>
              </a:rPr>
              <a:t>     </a:t>
            </a:r>
            <a:r>
              <a:rPr lang="en-US" u="sng" dirty="0" smtClean="0">
                <a:solidFill>
                  <a:srgbClr val="FFFF00"/>
                </a:solidFill>
              </a:rPr>
              <a:t>PERSONAL APPEARANCE</a:t>
            </a:r>
            <a:endParaRPr lang="en-US" u="sng" dirty="0">
              <a:solidFill>
                <a:srgbClr val="FFFF00"/>
              </a:solidFill>
            </a:endParaRPr>
          </a:p>
        </p:txBody>
      </p:sp>
      <p:sp>
        <p:nvSpPr>
          <p:cNvPr id="6" name="Content Placeholder 5"/>
          <p:cNvSpPr>
            <a:spLocks noGrp="1"/>
          </p:cNvSpPr>
          <p:nvPr>
            <p:ph sz="half" idx="2"/>
          </p:nvPr>
        </p:nvSpPr>
        <p:spPr>
          <a:xfrm>
            <a:off x="457200" y="1752600"/>
            <a:ext cx="4040188" cy="4373563"/>
          </a:xfrm>
        </p:spPr>
        <p:txBody>
          <a:bodyPr/>
          <a:lstStyle/>
          <a:p>
            <a:r>
              <a:rPr lang="en-US" dirty="0" smtClean="0"/>
              <a:t>Student sends photocopies of ALL documents by fax or email</a:t>
            </a:r>
          </a:p>
          <a:p>
            <a:r>
              <a:rPr lang="en-US" dirty="0" smtClean="0"/>
              <a:t>Once agent reviews, student is sent info for setting appointment/going to Consulate</a:t>
            </a:r>
          </a:p>
          <a:p>
            <a:r>
              <a:rPr lang="en-US" dirty="0" smtClean="0"/>
              <a:t>Under 18 must be accompanied by adult</a:t>
            </a:r>
          </a:p>
          <a:p>
            <a:r>
              <a:rPr lang="en-US" dirty="0" smtClean="0"/>
              <a:t>May be requested any time</a:t>
            </a:r>
            <a:endParaRPr lang="en-US" dirty="0"/>
          </a:p>
        </p:txBody>
      </p:sp>
      <p:sp>
        <p:nvSpPr>
          <p:cNvPr id="7" name="Text Placeholder 6"/>
          <p:cNvSpPr>
            <a:spLocks noGrp="1"/>
          </p:cNvSpPr>
          <p:nvPr>
            <p:ph type="body" sz="quarter" idx="3"/>
          </p:nvPr>
        </p:nvSpPr>
        <p:spPr>
          <a:xfrm>
            <a:off x="4645025" y="1295401"/>
            <a:ext cx="4041775" cy="533399"/>
          </a:xfrm>
        </p:spPr>
        <p:txBody>
          <a:bodyPr/>
          <a:lstStyle/>
          <a:p>
            <a:r>
              <a:rPr lang="en-US" dirty="0" smtClean="0">
                <a:solidFill>
                  <a:srgbClr val="FFFF00"/>
                </a:solidFill>
              </a:rPr>
              <a:t>       </a:t>
            </a:r>
            <a:r>
              <a:rPr lang="en-US" u="sng" dirty="0" smtClean="0">
                <a:solidFill>
                  <a:srgbClr val="FFFF00"/>
                </a:solidFill>
              </a:rPr>
              <a:t>APPLICATIONS BY MAIL</a:t>
            </a:r>
            <a:endParaRPr lang="en-US" u="sng" dirty="0">
              <a:solidFill>
                <a:srgbClr val="FFFF00"/>
              </a:solidFill>
            </a:endParaRPr>
          </a:p>
        </p:txBody>
      </p:sp>
      <p:sp>
        <p:nvSpPr>
          <p:cNvPr id="8" name="Content Placeholder 7"/>
          <p:cNvSpPr>
            <a:spLocks noGrp="1"/>
          </p:cNvSpPr>
          <p:nvPr>
            <p:ph sz="quarter" idx="4"/>
          </p:nvPr>
        </p:nvSpPr>
        <p:spPr>
          <a:xfrm>
            <a:off x="4645025" y="1752600"/>
            <a:ext cx="4041775" cy="4373563"/>
          </a:xfrm>
        </p:spPr>
        <p:txBody>
          <a:bodyPr/>
          <a:lstStyle/>
          <a:p>
            <a:r>
              <a:rPr lang="en-US" dirty="0" smtClean="0"/>
              <a:t>Student sends ORIGINALS of ALL documents, including passport by courier</a:t>
            </a:r>
          </a:p>
          <a:p>
            <a:r>
              <a:rPr lang="en-US" dirty="0" smtClean="0"/>
              <a:t>Once agent reviews, documents are sent to the appropriate Consulate</a:t>
            </a:r>
          </a:p>
          <a:p>
            <a:r>
              <a:rPr lang="en-US" dirty="0" smtClean="0"/>
              <a:t>Agent will notify student of any problems or when visa is approved and received back</a:t>
            </a:r>
            <a:endParaRPr lang="en-US" dirty="0"/>
          </a:p>
        </p:txBody>
      </p:sp>
      <p:sp>
        <p:nvSpPr>
          <p:cNvPr id="3" name="Footer Placeholder 2"/>
          <p:cNvSpPr>
            <a:spLocks noGrp="1"/>
          </p:cNvSpPr>
          <p:nvPr>
            <p:ph type="ftr" sz="quarter" idx="11"/>
          </p:nvPr>
        </p:nvSpPr>
        <p:spPr/>
        <p:txBody>
          <a:bodyPr/>
          <a:lstStyle/>
          <a:p>
            <a:r>
              <a:rPr lang="en-US" smtClean="0"/>
              <a:t>Leaders in Youth Exchange Travel and Visa services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zell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17127</TotalTime>
  <Words>5182</Words>
  <Application>Microsoft Office PowerPoint</Application>
  <PresentationFormat>On-screen Show (4:3)</PresentationFormat>
  <Paragraphs>336</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tzell theme final</vt:lpstr>
      <vt:lpstr>Slide 1</vt:lpstr>
      <vt:lpstr>ABOUT OUR AGENCY AND THE ROTARY DEPARTMENT</vt:lpstr>
      <vt:lpstr>SERVICES PROVIDED TO ROTARY STUDENTS </vt:lpstr>
      <vt:lpstr>HOW TO REGISTER</vt:lpstr>
      <vt:lpstr>Slide 5</vt:lpstr>
      <vt:lpstr>REGISTRATION DEADLINES</vt:lpstr>
      <vt:lpstr>Slide 7</vt:lpstr>
      <vt:lpstr>Slide 8</vt:lpstr>
      <vt:lpstr>PERSONAL APPEARANCE VS.  APPLICATIONS ACCEPTED BY MAIL</vt:lpstr>
      <vt:lpstr>RECEIVING DOCUMENTS ONLINE</vt:lpstr>
      <vt:lpstr>COMPLETING DOCUMENTS</vt:lpstr>
      <vt:lpstr>DOCUMENTS</vt:lpstr>
      <vt:lpstr>Slide 13</vt:lpstr>
      <vt:lpstr>ADHERE TO DEADLINES!</vt:lpstr>
      <vt:lpstr>PASSPORT</vt:lpstr>
      <vt:lpstr>PASSPORTS</vt:lpstr>
      <vt:lpstr>VISA APPLICATION PHOTOS</vt:lpstr>
      <vt:lpstr>APPLICATION PHOTOS (PASSPORT SIZE &amp;QUALITY)</vt:lpstr>
      <vt:lpstr>ACCEPTABLE PHOTOS </vt:lpstr>
      <vt:lpstr>ROTARY GUARANTEE FORM</vt:lpstr>
      <vt:lpstr>AIRLINE TICKETS</vt:lpstr>
      <vt:lpstr>AIRLINE TICKETS </vt:lpstr>
      <vt:lpstr>ITINERARIES</vt:lpstr>
      <vt:lpstr>TRAVEL INFORMATION </vt:lpstr>
      <vt:lpstr>DEPARTURE PACKETS</vt:lpstr>
      <vt:lpstr>CHECK-IN BAGS</vt:lpstr>
      <vt:lpstr>CHECK-IN BAGS</vt:lpstr>
      <vt:lpstr>CARRY-ON BAGS</vt:lpstr>
      <vt:lpstr>HOW TO PACK</vt:lpstr>
      <vt:lpstr>IN YOUR CARRY-ON, YOU SHOULD HAVE….</vt:lpstr>
      <vt:lpstr>Slide 31</vt:lpstr>
      <vt:lpstr>KEEP IMPORTANT ITEMS WITH YOU AT ALL TIMES!</vt:lpstr>
      <vt:lpstr>CHECK-IN AT AIRPORT</vt:lpstr>
      <vt:lpstr>WEAR YOUR ROTARY BLAZER WHILE IN ANY AND ALL AIRPORTS</vt:lpstr>
      <vt:lpstr>SECURITY INFORMATION</vt:lpstr>
      <vt:lpstr>WHAT TO DO IF YOU MISS YOUR PLANE</vt:lpstr>
      <vt:lpstr>CUSTOMS &amp; IMMIGRATION</vt:lpstr>
      <vt:lpstr>RETURN INFORMATION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 Salem Turnpike Norwich, CT  06360 Toll Free: 800-888-5275 rotary@bokoffkaplan.com</dc:title>
  <dc:creator>Bokoff Kaplan Travel Services</dc:creator>
  <cp:lastModifiedBy>George Wood</cp:lastModifiedBy>
  <cp:revision>589</cp:revision>
  <dcterms:created xsi:type="dcterms:W3CDTF">2003-11-28T18:30:04Z</dcterms:created>
  <dcterms:modified xsi:type="dcterms:W3CDTF">2015-01-07T21:36:22Z</dcterms:modified>
</cp:coreProperties>
</file>